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495" r:id="rId2"/>
    <p:sldId id="325" r:id="rId3"/>
    <p:sldId id="258" r:id="rId4"/>
    <p:sldId id="262" r:id="rId5"/>
    <p:sldId id="264" r:id="rId6"/>
    <p:sldId id="329" r:id="rId7"/>
    <p:sldId id="330" r:id="rId8"/>
    <p:sldId id="257" r:id="rId9"/>
    <p:sldId id="259" r:id="rId10"/>
    <p:sldId id="260" r:id="rId11"/>
    <p:sldId id="313" r:id="rId12"/>
    <p:sldId id="357" r:id="rId13"/>
    <p:sldId id="356" r:id="rId14"/>
    <p:sldId id="470" r:id="rId15"/>
    <p:sldId id="358" r:id="rId16"/>
    <p:sldId id="537" r:id="rId17"/>
    <p:sldId id="364" r:id="rId18"/>
    <p:sldId id="378" r:id="rId19"/>
    <p:sldId id="452" r:id="rId20"/>
    <p:sldId id="453" r:id="rId21"/>
    <p:sldId id="359" r:id="rId22"/>
    <p:sldId id="280" r:id="rId23"/>
    <p:sldId id="471" r:id="rId24"/>
    <p:sldId id="469" r:id="rId25"/>
    <p:sldId id="283" r:id="rId26"/>
    <p:sldId id="1796" r:id="rId27"/>
    <p:sldId id="1794" r:id="rId28"/>
    <p:sldId id="1795" r:id="rId29"/>
    <p:sldId id="393" r:id="rId30"/>
    <p:sldId id="343" r:id="rId31"/>
    <p:sldId id="545" r:id="rId32"/>
    <p:sldId id="344" r:id="rId33"/>
    <p:sldId id="1800" r:id="rId34"/>
    <p:sldId id="347" r:id="rId35"/>
    <p:sldId id="565" r:id="rId36"/>
    <p:sldId id="454" r:id="rId37"/>
    <p:sldId id="455" r:id="rId38"/>
    <p:sldId id="350" r:id="rId39"/>
    <p:sldId id="460" r:id="rId40"/>
    <p:sldId id="547" r:id="rId41"/>
    <p:sldId id="351" r:id="rId42"/>
    <p:sldId id="1783" r:id="rId43"/>
    <p:sldId id="389" r:id="rId44"/>
    <p:sldId id="437" r:id="rId45"/>
    <p:sldId id="401" r:id="rId46"/>
    <p:sldId id="402" r:id="rId47"/>
    <p:sldId id="398" r:id="rId48"/>
    <p:sldId id="403" r:id="rId49"/>
    <p:sldId id="399" r:id="rId50"/>
    <p:sldId id="397" r:id="rId51"/>
    <p:sldId id="447" r:id="rId52"/>
    <p:sldId id="448" r:id="rId53"/>
    <p:sldId id="385" r:id="rId54"/>
    <p:sldId id="383" r:id="rId55"/>
    <p:sldId id="384" r:id="rId56"/>
    <p:sldId id="346" r:id="rId57"/>
    <p:sldId id="542" r:id="rId58"/>
    <p:sldId id="544" r:id="rId59"/>
    <p:sldId id="543" r:id="rId60"/>
    <p:sldId id="463" r:id="rId61"/>
    <p:sldId id="464" r:id="rId62"/>
    <p:sldId id="546" r:id="rId63"/>
    <p:sldId id="456" r:id="rId64"/>
    <p:sldId id="564" r:id="rId65"/>
    <p:sldId id="435" r:id="rId66"/>
    <p:sldId id="1801" r:id="rId67"/>
    <p:sldId id="1798" r:id="rId68"/>
    <p:sldId id="1797" r:id="rId69"/>
    <p:sldId id="1799" r:id="rId70"/>
    <p:sldId id="1802" r:id="rId71"/>
    <p:sldId id="1787" r:id="rId72"/>
    <p:sldId id="38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O MINH KHA" userId="S::eneniu22093@student.hcmiu.edu.vn::6cbf1d6a-f4ab-4ff6-b24b-c7f4ea8eaa0a" providerId="AD" clId="Web-{1C739F6B-3149-DCB5-3807-AA03A5653BEA}"/>
    <pc:docChg chg="modSld">
      <pc:chgData name="NGO MINH KHA" userId="S::eneniu22093@student.hcmiu.edu.vn::6cbf1d6a-f4ab-4ff6-b24b-c7f4ea8eaa0a" providerId="AD" clId="Web-{1C739F6B-3149-DCB5-3807-AA03A5653BEA}" dt="2024-03-04T02:07:36.248" v="28" actId="14100"/>
      <pc:docMkLst>
        <pc:docMk/>
      </pc:docMkLst>
      <pc:sldChg chg="modSp">
        <pc:chgData name="NGO MINH KHA" userId="S::eneniu22093@student.hcmiu.edu.vn::6cbf1d6a-f4ab-4ff6-b24b-c7f4ea8eaa0a" providerId="AD" clId="Web-{1C739F6B-3149-DCB5-3807-AA03A5653BEA}" dt="2024-03-04T01:54:34.848" v="22" actId="20577"/>
        <pc:sldMkLst>
          <pc:docMk/>
          <pc:sldMk cId="1118461684" sldId="469"/>
        </pc:sldMkLst>
        <pc:spChg chg="mod">
          <ac:chgData name="NGO MINH KHA" userId="S::eneniu22093@student.hcmiu.edu.vn::6cbf1d6a-f4ab-4ff6-b24b-c7f4ea8eaa0a" providerId="AD" clId="Web-{1C739F6B-3149-DCB5-3807-AA03A5653BEA}" dt="2024-03-04T01:54:34.848" v="22" actId="20577"/>
          <ac:spMkLst>
            <pc:docMk/>
            <pc:sldMk cId="1118461684" sldId="469"/>
            <ac:spMk id="8" creationId="{17F2E83F-B2D1-4D1E-A8E0-7A8E145897C8}"/>
          </ac:spMkLst>
        </pc:spChg>
      </pc:sldChg>
      <pc:sldChg chg="modSp">
        <pc:chgData name="NGO MINH KHA" userId="S::eneniu22093@student.hcmiu.edu.vn::6cbf1d6a-f4ab-4ff6-b24b-c7f4ea8eaa0a" providerId="AD" clId="Web-{1C739F6B-3149-DCB5-3807-AA03A5653BEA}" dt="2024-03-04T02:01:33.462" v="24" actId="20577"/>
        <pc:sldMkLst>
          <pc:docMk/>
          <pc:sldMk cId="3228564853" sldId="545"/>
        </pc:sldMkLst>
        <pc:spChg chg="mod">
          <ac:chgData name="NGO MINH KHA" userId="S::eneniu22093@student.hcmiu.edu.vn::6cbf1d6a-f4ab-4ff6-b24b-c7f4ea8eaa0a" providerId="AD" clId="Web-{1C739F6B-3149-DCB5-3807-AA03A5653BEA}" dt="2024-03-04T02:01:33.462" v="24" actId="20577"/>
          <ac:spMkLst>
            <pc:docMk/>
            <pc:sldMk cId="3228564853" sldId="545"/>
            <ac:spMk id="3" creationId="{7E11E76E-F653-4D78-A35C-79AB5087A800}"/>
          </ac:spMkLst>
        </pc:spChg>
      </pc:sldChg>
      <pc:sldChg chg="modSp">
        <pc:chgData name="NGO MINH KHA" userId="S::eneniu22093@student.hcmiu.edu.vn::6cbf1d6a-f4ab-4ff6-b24b-c7f4ea8eaa0a" providerId="AD" clId="Web-{1C739F6B-3149-DCB5-3807-AA03A5653BEA}" dt="2024-03-04T02:07:36.248" v="28" actId="14100"/>
        <pc:sldMkLst>
          <pc:docMk/>
          <pc:sldMk cId="2189768617" sldId="1800"/>
        </pc:sldMkLst>
        <pc:picChg chg="mod">
          <ac:chgData name="NGO MINH KHA" userId="S::eneniu22093@student.hcmiu.edu.vn::6cbf1d6a-f4ab-4ff6-b24b-c7f4ea8eaa0a" providerId="AD" clId="Web-{1C739F6B-3149-DCB5-3807-AA03A5653BEA}" dt="2024-03-04T02:07:36.248" v="28" actId="14100"/>
          <ac:picMkLst>
            <pc:docMk/>
            <pc:sldMk cId="2189768617" sldId="1800"/>
            <ac:picMk id="1026" creationId="{0BEE2612-978D-E182-0F6A-018CFA0A161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F2D95-1963-4AC7-9CC3-B5FF3A7EF353}"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793208-9CC3-4F38-A2E6-E08394D8DB5D}" type="slidenum">
              <a:rPr lang="en-US" smtClean="0"/>
              <a:t>‹#›</a:t>
            </a:fld>
            <a:endParaRPr lang="en-US"/>
          </a:p>
        </p:txBody>
      </p:sp>
    </p:spTree>
    <p:extLst>
      <p:ext uri="{BB962C8B-B14F-4D97-AF65-F5344CB8AC3E}">
        <p14:creationId xmlns:p14="http://schemas.microsoft.com/office/powerpoint/2010/main" val="311538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7" name="Google Shape;897;p7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98" name="Google Shape;898;p7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29985703-80B0-4FF7-9942-3CFF043176BC}" type="slidenum">
              <a:rPr lang="en-US" smtClean="0"/>
              <a:pPr>
                <a:defRPr/>
              </a:pPr>
              <a:t>18</a:t>
            </a:fld>
            <a:endParaRPr lang="en-US"/>
          </a:p>
        </p:txBody>
      </p:sp>
    </p:spTree>
    <p:extLst>
      <p:ext uri="{BB962C8B-B14F-4D97-AF65-F5344CB8AC3E}">
        <p14:creationId xmlns:p14="http://schemas.microsoft.com/office/powerpoint/2010/main" val="4026137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29985703-80B0-4FF7-9942-3CFF043176BC}" type="slidenum">
              <a:rPr lang="en-US" smtClean="0"/>
              <a:pPr>
                <a:defRPr/>
              </a:pPr>
              <a:t>20</a:t>
            </a:fld>
            <a:endParaRPr lang="en-US"/>
          </a:p>
        </p:txBody>
      </p:sp>
    </p:spTree>
    <p:extLst>
      <p:ext uri="{BB962C8B-B14F-4D97-AF65-F5344CB8AC3E}">
        <p14:creationId xmlns:p14="http://schemas.microsoft.com/office/powerpoint/2010/main" val="2367999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3E8DBD-BADF-4511-888C-B338F20B315A}" type="slidenum">
              <a:rPr lang="en-US" smtClean="0"/>
              <a:t>22</a:t>
            </a:fld>
            <a:endParaRPr lang="en-US"/>
          </a:p>
        </p:txBody>
      </p:sp>
    </p:spTree>
    <p:extLst>
      <p:ext uri="{BB962C8B-B14F-4D97-AF65-F5344CB8AC3E}">
        <p14:creationId xmlns:p14="http://schemas.microsoft.com/office/powerpoint/2010/main" val="3925024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3E8DBD-BADF-4511-888C-B338F20B315A}" type="slidenum">
              <a:rPr lang="en-US" smtClean="0"/>
              <a:t>23</a:t>
            </a:fld>
            <a:endParaRPr lang="en-US"/>
          </a:p>
        </p:txBody>
      </p:sp>
    </p:spTree>
    <p:extLst>
      <p:ext uri="{BB962C8B-B14F-4D97-AF65-F5344CB8AC3E}">
        <p14:creationId xmlns:p14="http://schemas.microsoft.com/office/powerpoint/2010/main" val="3088880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3E8DBD-BADF-4511-888C-B338F20B315A}" type="slidenum">
              <a:rPr lang="en-US" smtClean="0"/>
              <a:t>24</a:t>
            </a:fld>
            <a:endParaRPr lang="en-US"/>
          </a:p>
        </p:txBody>
      </p:sp>
    </p:spTree>
    <p:extLst>
      <p:ext uri="{BB962C8B-B14F-4D97-AF65-F5344CB8AC3E}">
        <p14:creationId xmlns:p14="http://schemas.microsoft.com/office/powerpoint/2010/main" val="2044830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3E8DBD-BADF-4511-888C-B338F20B315A}" type="slidenum">
              <a:rPr lang="en-US" smtClean="0"/>
              <a:t>25</a:t>
            </a:fld>
            <a:endParaRPr lang="en-US"/>
          </a:p>
        </p:txBody>
      </p:sp>
    </p:spTree>
    <p:extLst>
      <p:ext uri="{BB962C8B-B14F-4D97-AF65-F5344CB8AC3E}">
        <p14:creationId xmlns:p14="http://schemas.microsoft.com/office/powerpoint/2010/main" val="3403614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7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vi-VN"/>
              <a:t>Trần Bách Tùng – ITITIU21340</a:t>
            </a:r>
          </a:p>
          <a:p>
            <a:pPr marL="0" lvl="0" indent="0" algn="l" rtl="0">
              <a:spcBef>
                <a:spcPts val="360"/>
              </a:spcBef>
              <a:spcAft>
                <a:spcPts val="0"/>
              </a:spcAft>
              <a:buNone/>
            </a:pPr>
            <a:endParaRPr/>
          </a:p>
        </p:txBody>
      </p:sp>
      <p:sp>
        <p:nvSpPr>
          <p:cNvPr id="914" name="Google Shape;914;p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170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7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vi-VN"/>
              <a:t>Trần Bách Tùng – ITITIU21340</a:t>
            </a:r>
          </a:p>
          <a:p>
            <a:pPr marL="0" lvl="0" indent="0" algn="l" rtl="0">
              <a:spcBef>
                <a:spcPts val="360"/>
              </a:spcBef>
              <a:spcAft>
                <a:spcPts val="0"/>
              </a:spcAft>
              <a:buNone/>
            </a:pPr>
            <a:endParaRPr/>
          </a:p>
        </p:txBody>
      </p:sp>
      <p:sp>
        <p:nvSpPr>
          <p:cNvPr id="922" name="Google Shape;922;p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895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https://www.youtube.com/watch?v=YFood_bTOX4</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err="1"/>
              <a:t>Rephrased</a:t>
            </a:r>
            <a:r>
              <a:rPr lang="vi-VN" sz="1200" b="0"/>
              <a:t> </a:t>
            </a:r>
            <a:r>
              <a:rPr lang="vi-VN" sz="1200" b="0" err="1"/>
              <a:t>argument</a:t>
            </a:r>
            <a:r>
              <a:rPr lang="en-US" sz="1200" b="0"/>
              <a:t>s</a:t>
            </a:r>
            <a:r>
              <a:rPr lang="vi-VN" sz="1200" b="0"/>
              <a:t>: </a:t>
            </a:r>
            <a:endParaRPr lang="en-US" sz="1200"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I can’t live without you. (conclusion)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Now that I’ve been loving you for so long. (premise)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I can’t carry on. (conclusion)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When all that I’ve been living for is gone. (premise)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p>
          <a:p>
            <a:endParaRPr lang="en-US"/>
          </a:p>
        </p:txBody>
      </p:sp>
      <p:sp>
        <p:nvSpPr>
          <p:cNvPr id="4" name="Slide Number Placeholder 3"/>
          <p:cNvSpPr>
            <a:spLocks noGrp="1"/>
          </p:cNvSpPr>
          <p:nvPr>
            <p:ph type="sldNum" sz="quarter" idx="5"/>
          </p:nvPr>
        </p:nvSpPr>
        <p:spPr/>
        <p:txBody>
          <a:bodyPr/>
          <a:lstStyle/>
          <a:p>
            <a:fld id="{0E793208-9CC3-4F38-A2E6-E08394D8DB5D}" type="slidenum">
              <a:rPr lang="en-US" smtClean="0"/>
              <a:t>31</a:t>
            </a:fld>
            <a:endParaRPr lang="en-US"/>
          </a:p>
        </p:txBody>
      </p:sp>
    </p:spTree>
    <p:extLst>
      <p:ext uri="{BB962C8B-B14F-4D97-AF65-F5344CB8AC3E}">
        <p14:creationId xmlns:p14="http://schemas.microsoft.com/office/powerpoint/2010/main" val="1463356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793208-9CC3-4F38-A2E6-E08394D8DB5D}" type="slidenum">
              <a:rPr lang="en-US" smtClean="0"/>
              <a:t>32</a:t>
            </a:fld>
            <a:endParaRPr lang="en-US"/>
          </a:p>
        </p:txBody>
      </p:sp>
    </p:spTree>
    <p:extLst>
      <p:ext uri="{BB962C8B-B14F-4D97-AF65-F5344CB8AC3E}">
        <p14:creationId xmlns:p14="http://schemas.microsoft.com/office/powerpoint/2010/main" val="4162331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7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640"/>
              </a:spcBef>
              <a:spcAft>
                <a:spcPts val="0"/>
              </a:spcAft>
              <a:buSzPts val="3200"/>
              <a:buNone/>
            </a:pPr>
            <a:r>
              <a:rPr lang="vi-VN"/>
              <a:t>Nguyễn Việt Khang-EEACIU22209</a:t>
            </a:r>
          </a:p>
          <a:p>
            <a:pPr marL="0" lvl="0" indent="0" algn="l" rtl="0">
              <a:lnSpc>
                <a:spcPct val="100000"/>
              </a:lnSpc>
              <a:spcBef>
                <a:spcPts val="640"/>
              </a:spcBef>
              <a:spcAft>
                <a:spcPts val="0"/>
              </a:spcAft>
              <a:buSzPts val="3200"/>
              <a:buNone/>
            </a:pPr>
            <a:r>
              <a:rPr lang="vi-VN"/>
              <a:t>Nguyễn Lê Nam Anh – EEACIU22221</a:t>
            </a:r>
          </a:p>
          <a:p>
            <a:pPr marL="0" lvl="0" indent="0" algn="l" rtl="0">
              <a:lnSpc>
                <a:spcPct val="100000"/>
              </a:lnSpc>
              <a:spcBef>
                <a:spcPts val="640"/>
              </a:spcBef>
              <a:spcAft>
                <a:spcPts val="0"/>
              </a:spcAft>
              <a:buSzPts val="3200"/>
              <a:buNone/>
            </a:pPr>
            <a:r>
              <a:rPr lang="vi-VN"/>
              <a:t>Phạm Ngọc Thế Huy-EEACIU22210</a:t>
            </a:r>
          </a:p>
          <a:p>
            <a:pPr marL="0" lvl="0" indent="0" algn="l" rtl="0">
              <a:lnSpc>
                <a:spcPct val="100000"/>
              </a:lnSpc>
              <a:spcBef>
                <a:spcPts val="640"/>
              </a:spcBef>
              <a:spcAft>
                <a:spcPts val="0"/>
              </a:spcAft>
              <a:buSzPts val="3200"/>
              <a:buNone/>
            </a:pPr>
            <a:r>
              <a:rPr lang="vi-VN"/>
              <a:t>Phạm Nguyên Khoa-EEACIU22212</a:t>
            </a:r>
          </a:p>
          <a:p>
            <a:pPr marL="0" lvl="0" indent="0" algn="l" rtl="0">
              <a:lnSpc>
                <a:spcPct val="100000"/>
              </a:lnSpc>
              <a:spcBef>
                <a:spcPts val="640"/>
              </a:spcBef>
              <a:spcAft>
                <a:spcPts val="0"/>
              </a:spcAft>
              <a:buSzPts val="3200"/>
              <a:buNone/>
            </a:pPr>
            <a:r>
              <a:rPr lang="vi-VN"/>
              <a:t>Trần Quang Cường-EEACIU22214</a:t>
            </a:r>
          </a:p>
          <a:p>
            <a:pPr marL="0" lvl="0" indent="0" algn="l" rtl="0">
              <a:lnSpc>
                <a:spcPct val="100000"/>
              </a:lnSpc>
              <a:spcBef>
                <a:spcPts val="640"/>
              </a:spcBef>
              <a:spcAft>
                <a:spcPts val="0"/>
              </a:spcAft>
              <a:buSzPts val="3200"/>
              <a:buNone/>
            </a:pPr>
            <a:r>
              <a:rPr lang="vi-VN"/>
              <a:t>Nguyễn Văn Gia Huy-EEACU22231</a:t>
            </a:r>
          </a:p>
          <a:p>
            <a:pPr marL="0" lvl="0" indent="0" algn="l" rtl="0">
              <a:lnSpc>
                <a:spcPct val="100000"/>
              </a:lnSpc>
              <a:spcBef>
                <a:spcPts val="360"/>
              </a:spcBef>
              <a:spcAft>
                <a:spcPts val="0"/>
              </a:spcAft>
              <a:buSzPts val="1400"/>
              <a:buNone/>
            </a:pPr>
            <a:endParaRPr/>
          </a:p>
        </p:txBody>
      </p:sp>
      <p:sp>
        <p:nvSpPr>
          <p:cNvPr id="230" name="Google Shape;230;p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vi-VN" sz="1100" err="1"/>
              <a:t>Ngày</a:t>
            </a:r>
            <a:r>
              <a:rPr lang="vi-VN" sz="1100"/>
              <a:t> </a:t>
            </a:r>
            <a:r>
              <a:rPr lang="vi-VN" sz="1100" err="1"/>
              <a:t>nào</a:t>
            </a:r>
            <a:r>
              <a:rPr lang="vi-VN" sz="1100"/>
              <a:t> </a:t>
            </a:r>
            <a:r>
              <a:rPr lang="vi-VN" sz="1100" err="1"/>
              <a:t>còn</a:t>
            </a:r>
            <a:r>
              <a:rPr lang="vi-VN" sz="1100"/>
              <a:t> </a:t>
            </a:r>
            <a:r>
              <a:rPr lang="vi-VN" sz="1100" err="1"/>
              <a:t>bồi</a:t>
            </a:r>
            <a:r>
              <a:rPr lang="vi-VN" sz="1100"/>
              <a:t> </a:t>
            </a:r>
            <a:r>
              <a:rPr lang="vi-VN" sz="1100" err="1"/>
              <a:t>hồi</a:t>
            </a:r>
            <a:r>
              <a:rPr lang="vi-VN" sz="1100"/>
              <a:t> </a:t>
            </a:r>
            <a:r>
              <a:rPr lang="vi-VN" sz="1100" err="1"/>
              <a:t>tóc</a:t>
            </a:r>
            <a:r>
              <a:rPr lang="vi-VN" sz="1100"/>
              <a:t> xanh</a:t>
            </a:r>
            <a:br>
              <a:rPr lang="vi-VN" sz="1100"/>
            </a:br>
            <a:r>
              <a:rPr lang="vi-VN" sz="1100" err="1"/>
              <a:t>Ngày</a:t>
            </a:r>
            <a:r>
              <a:rPr lang="vi-VN" sz="1100"/>
              <a:t> </a:t>
            </a:r>
            <a:r>
              <a:rPr lang="vi-VN" sz="1100" err="1"/>
              <a:t>nào</a:t>
            </a:r>
            <a:r>
              <a:rPr lang="vi-VN" sz="1100"/>
              <a:t> </a:t>
            </a:r>
            <a:r>
              <a:rPr lang="vi-VN" sz="1100" err="1"/>
              <a:t>còn</a:t>
            </a:r>
            <a:r>
              <a:rPr lang="vi-VN" sz="1100"/>
              <a:t> </a:t>
            </a:r>
            <a:r>
              <a:rPr lang="vi-VN" sz="1100" err="1"/>
              <a:t>trò</a:t>
            </a:r>
            <a:r>
              <a:rPr lang="vi-VN" sz="1100"/>
              <a:t> </a:t>
            </a:r>
            <a:r>
              <a:rPr lang="vi-VN" sz="1100" err="1"/>
              <a:t>chuyện</a:t>
            </a:r>
            <a:r>
              <a:rPr lang="vi-VN" sz="1100"/>
              <a:t> </a:t>
            </a:r>
            <a:r>
              <a:rPr lang="vi-VN" sz="1100" err="1"/>
              <a:t>với</a:t>
            </a:r>
            <a:r>
              <a:rPr lang="vi-VN" sz="1100"/>
              <a:t> anh</a:t>
            </a:r>
            <a:br>
              <a:rPr lang="vi-VN" sz="1100"/>
            </a:br>
            <a:r>
              <a:rPr lang="vi-VN" sz="1100"/>
              <a:t>Em </a:t>
            </a:r>
            <a:r>
              <a:rPr lang="vi-VN" sz="1100" err="1"/>
              <a:t>nói</a:t>
            </a:r>
            <a:r>
              <a:rPr lang="vi-VN" sz="1100"/>
              <a:t> em thương anh </a:t>
            </a:r>
            <a:r>
              <a:rPr lang="vi-VN" sz="1100" err="1"/>
              <a:t>mà</a:t>
            </a:r>
            <a:br>
              <a:rPr lang="vi-VN" sz="1100"/>
            </a:br>
            <a:r>
              <a:rPr lang="vi-VN" sz="1100" err="1"/>
              <a:t>Nói</a:t>
            </a:r>
            <a:r>
              <a:rPr lang="vi-VN" sz="1100"/>
              <a:t> em yêu anh </a:t>
            </a:r>
            <a:r>
              <a:rPr lang="vi-VN" sz="1100" err="1"/>
              <a:t>mà</a:t>
            </a:r>
            <a:br>
              <a:rPr lang="vi-VN" sz="1100"/>
            </a:br>
            <a:r>
              <a:rPr lang="vi-VN" sz="1100" err="1"/>
              <a:t>Cớ</a:t>
            </a:r>
            <a:r>
              <a:rPr lang="vi-VN" sz="1100"/>
              <a:t> sao ta </a:t>
            </a:r>
            <a:r>
              <a:rPr lang="vi-VN" sz="1100" err="1"/>
              <a:t>lại</a:t>
            </a:r>
            <a:r>
              <a:rPr lang="vi-VN" sz="1100"/>
              <a:t> </a:t>
            </a:r>
            <a:r>
              <a:rPr lang="vi-VN" sz="1100" err="1"/>
              <a:t>hóa</a:t>
            </a:r>
            <a:r>
              <a:rPr lang="vi-VN" sz="1100"/>
              <a:t> chia xa</a:t>
            </a:r>
            <a:r>
              <a:rPr lang="en-US" sz="1100"/>
              <a:t>?</a:t>
            </a:r>
          </a:p>
          <a:p>
            <a:endParaRPr lang="en-US" sz="1100" b="1"/>
          </a:p>
          <a:p>
            <a:r>
              <a:rPr lang="en-US" sz="1100" b="0"/>
              <a:t>In an argument, there may be some background or information which does not support the conclusion. This information is, therefore, not considered as premise(s).  </a:t>
            </a:r>
          </a:p>
          <a:p>
            <a:r>
              <a:rPr lang="en-US" sz="1100" b="0"/>
              <a:t>In the above argument, the first two lines are background information (time expression); the conclusion is in the form of a question but in fact, it is ‘We should not break up.’</a:t>
            </a:r>
          </a:p>
        </p:txBody>
      </p:sp>
      <p:sp>
        <p:nvSpPr>
          <p:cNvPr id="4" name="Slide Number Placeholder 3"/>
          <p:cNvSpPr>
            <a:spLocks noGrp="1"/>
          </p:cNvSpPr>
          <p:nvPr>
            <p:ph type="sldNum" sz="quarter" idx="10"/>
          </p:nvPr>
        </p:nvSpPr>
        <p:spPr/>
        <p:txBody>
          <a:bodyPr/>
          <a:lstStyle/>
          <a:p>
            <a:fld id="{8D3E8DBD-BADF-4511-888C-B338F20B315A}" type="slidenum">
              <a:rPr lang="en-US" smtClean="0"/>
              <a:t>35</a:t>
            </a:fld>
            <a:endParaRPr lang="en-US"/>
          </a:p>
        </p:txBody>
      </p:sp>
    </p:spTree>
    <p:extLst>
      <p:ext uri="{BB962C8B-B14F-4D97-AF65-F5344CB8AC3E}">
        <p14:creationId xmlns:p14="http://schemas.microsoft.com/office/powerpoint/2010/main" val="1097967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Assumption: This hidden element of the argument is not in</a:t>
            </a:r>
            <a:r>
              <a:rPr lang="en-US" baseline="0"/>
              <a:t> your textbook, however, it is a critical element of the argument. Therefore, you need to read the instructions below carefully.</a:t>
            </a:r>
          </a:p>
          <a:p>
            <a:endParaRPr lang="en-US" baseline="0"/>
          </a:p>
          <a:p>
            <a:r>
              <a:rPr lang="en-US" sz="1200" b="0" i="0" kern="1200">
                <a:solidFill>
                  <a:schemeClr val="tx1"/>
                </a:solidFill>
                <a:effectLst/>
                <a:latin typeface="Arial" charset="0"/>
                <a:ea typeface="+mn-ea"/>
                <a:cs typeface="+mn-cs"/>
              </a:rPr>
              <a:t>An assumption is an unexamined belief: what we think is</a:t>
            </a:r>
            <a:r>
              <a:rPr lang="en-US" sz="1200" b="0" i="0" kern="1200" baseline="0">
                <a:solidFill>
                  <a:schemeClr val="tx1"/>
                </a:solidFill>
                <a:effectLst/>
                <a:latin typeface="Arial" charset="0"/>
                <a:ea typeface="+mn-ea"/>
                <a:cs typeface="+mn-cs"/>
              </a:rPr>
              <a:t> true </a:t>
            </a:r>
            <a:r>
              <a:rPr lang="en-US" sz="1200" b="0" i="0" kern="1200">
                <a:solidFill>
                  <a:schemeClr val="tx1"/>
                </a:solidFill>
                <a:effectLst/>
                <a:latin typeface="Arial" charset="0"/>
                <a:ea typeface="+mn-ea"/>
                <a:cs typeface="+mn-cs"/>
              </a:rPr>
              <a:t>without confirmed proof (just because we assume something is true doesn't mean it is</a:t>
            </a:r>
            <a:r>
              <a:rPr lang="en-US" sz="1200" b="0" i="0" kern="1200" baseline="0">
                <a:solidFill>
                  <a:schemeClr val="tx1"/>
                </a:solidFill>
                <a:effectLst/>
                <a:latin typeface="Arial" charset="0"/>
                <a:ea typeface="+mn-ea"/>
                <a:cs typeface="+mn-cs"/>
              </a:rPr>
              <a:t> true)</a:t>
            </a:r>
            <a:r>
              <a:rPr lang="en-US" sz="1200" b="0" i="0" kern="1200">
                <a:solidFill>
                  <a:schemeClr val="tx1"/>
                </a:solidFill>
                <a:effectLst/>
                <a:latin typeface="Arial" charset="0"/>
                <a:ea typeface="+mn-ea"/>
                <a:cs typeface="+mn-cs"/>
              </a:rPr>
              <a:t>. Our inferences (also called conclusions) are often based on assumptions that we haven't thought about critically. A critical thinker</a:t>
            </a:r>
            <a:r>
              <a:rPr lang="en-US" sz="1200" b="0" i="0" kern="1200" baseline="0">
                <a:solidFill>
                  <a:schemeClr val="tx1"/>
                </a:solidFill>
                <a:effectLst/>
                <a:latin typeface="Arial" charset="0"/>
                <a:ea typeface="+mn-ea"/>
                <a:cs typeface="+mn-cs"/>
              </a:rPr>
              <a:t> </a:t>
            </a:r>
            <a:r>
              <a:rPr lang="en-US" sz="1200" b="0" i="0" kern="1200">
                <a:solidFill>
                  <a:schemeClr val="tx1"/>
                </a:solidFill>
                <a:effectLst/>
                <a:latin typeface="Arial" charset="0"/>
                <a:ea typeface="+mn-ea"/>
                <a:cs typeface="+mn-cs"/>
              </a:rPr>
              <a:t>is attentive to these assumptions because if we assume wrongly,</a:t>
            </a:r>
            <a:r>
              <a:rPr lang="en-US" sz="1200" b="0" i="0" kern="1200" baseline="0">
                <a:solidFill>
                  <a:schemeClr val="tx1"/>
                </a:solidFill>
                <a:effectLst/>
                <a:latin typeface="Arial" charset="0"/>
                <a:ea typeface="+mn-ea"/>
                <a:cs typeface="+mn-cs"/>
              </a:rPr>
              <a:t> we will conclude wrongly. </a:t>
            </a:r>
            <a:endParaRPr lang="en-US" sz="1200" b="0" i="0" kern="1200">
              <a:solidFill>
                <a:schemeClr val="tx1"/>
              </a:solidFill>
              <a:effectLst/>
              <a:latin typeface="Arial" charset="0"/>
              <a:ea typeface="+mn-ea"/>
              <a:cs typeface="+mn-cs"/>
            </a:endParaRPr>
          </a:p>
          <a:p>
            <a:r>
              <a:rPr lang="en-US" sz="1200" b="0" i="0" kern="1200">
                <a:solidFill>
                  <a:schemeClr val="tx1"/>
                </a:solidFill>
                <a:effectLst/>
                <a:latin typeface="Arial" charset="0"/>
                <a:ea typeface="+mn-ea"/>
                <a:cs typeface="+mn-cs"/>
              </a:rPr>
              <a:t>Think carefully about your assumptions when finding and analyzing information.</a:t>
            </a:r>
            <a:r>
              <a:rPr lang="en-US" sz="1200" b="0" i="0" kern="1200" baseline="0">
                <a:solidFill>
                  <a:schemeClr val="tx1"/>
                </a:solidFill>
                <a:effectLst/>
                <a:latin typeface="Arial" charset="0"/>
                <a:ea typeface="+mn-ea"/>
                <a:cs typeface="+mn-cs"/>
              </a:rPr>
              <a:t> Also,</a:t>
            </a:r>
            <a:r>
              <a:rPr lang="en-US" sz="1200" b="0" i="0" kern="1200">
                <a:solidFill>
                  <a:schemeClr val="tx1"/>
                </a:solidFill>
                <a:effectLst/>
                <a:latin typeface="Arial" charset="0"/>
                <a:ea typeface="+mn-ea"/>
                <a:cs typeface="+mn-cs"/>
              </a:rPr>
              <a:t> think carefully about the assumptions of others to understand</a:t>
            </a:r>
            <a:r>
              <a:rPr lang="en-US" sz="1200" b="0" i="0" kern="1200" baseline="0">
                <a:solidFill>
                  <a:schemeClr val="tx1"/>
                </a:solidFill>
                <a:effectLst/>
                <a:latin typeface="Arial" charset="0"/>
                <a:ea typeface="+mn-ea"/>
                <a:cs typeface="+mn-cs"/>
              </a:rPr>
              <a:t> why they say/do something</a:t>
            </a:r>
            <a:r>
              <a:rPr lang="en-US" sz="1200" b="0" i="0" kern="1200">
                <a:solidFill>
                  <a:schemeClr val="tx1"/>
                </a:solidFill>
                <a:effectLst/>
                <a:latin typeface="Arial" charset="0"/>
                <a:ea typeface="+mn-ea"/>
                <a:cs typeface="+mn-cs"/>
              </a:rPr>
              <a:t>. </a:t>
            </a:r>
          </a:p>
          <a:p>
            <a:endParaRPr lang="en-US" sz="1200" b="0" i="0" kern="1200">
              <a:solidFill>
                <a:schemeClr val="tx1"/>
              </a:solidFill>
              <a:effectLst/>
              <a:latin typeface="Arial" charset="0"/>
              <a:ea typeface="+mn-ea"/>
              <a:cs typeface="+mn-cs"/>
            </a:endParaRPr>
          </a:p>
          <a:p>
            <a:r>
              <a:rPr lang="en-US" sz="1200" b="0" i="0" kern="1200">
                <a:solidFill>
                  <a:schemeClr val="tx1"/>
                </a:solidFill>
                <a:effectLst/>
                <a:latin typeface="Arial" charset="0"/>
                <a:ea typeface="+mn-ea"/>
                <a:cs typeface="+mn-cs"/>
              </a:rPr>
              <a:t>For example:</a:t>
            </a:r>
            <a:r>
              <a:rPr lang="en-US" sz="1200" b="0" i="0" kern="1200" baseline="0">
                <a:solidFill>
                  <a:schemeClr val="tx1"/>
                </a:solidFill>
                <a:effectLst/>
                <a:latin typeface="Arial" charset="0"/>
                <a:ea typeface="+mn-ea"/>
                <a:cs typeface="+mn-cs"/>
              </a:rPr>
              <a:t> When a person see his/her lover going hand in hand with a person of the opposite sex (premise), he/she will feel jealous and does the wrong thing (conclusion). This is because he/she assumes that people of opposite sexes holding hands are in love, but this is not always true. You may hold hands with your cousins/brothers or close friends as well, right?</a:t>
            </a:r>
            <a:endParaRPr lang="en-US"/>
          </a:p>
        </p:txBody>
      </p:sp>
      <p:sp>
        <p:nvSpPr>
          <p:cNvPr id="4" name="Slide Number Placeholder 3"/>
          <p:cNvSpPr>
            <a:spLocks noGrp="1"/>
          </p:cNvSpPr>
          <p:nvPr>
            <p:ph type="sldNum" sz="quarter" idx="10"/>
          </p:nvPr>
        </p:nvSpPr>
        <p:spPr/>
        <p:txBody>
          <a:bodyPr/>
          <a:lstStyle/>
          <a:p>
            <a:pPr>
              <a:defRPr/>
            </a:pPr>
            <a:fld id="{29985703-80B0-4FF7-9942-3CFF043176BC}" type="slidenum">
              <a:rPr lang="en-US" smtClean="0"/>
              <a:pPr>
                <a:defRPr/>
              </a:pPr>
              <a:t>36</a:t>
            </a:fld>
            <a:endParaRPr lang="en-US"/>
          </a:p>
        </p:txBody>
      </p:sp>
    </p:spTree>
    <p:extLst>
      <p:ext uri="{BB962C8B-B14F-4D97-AF65-F5344CB8AC3E}">
        <p14:creationId xmlns:p14="http://schemas.microsoft.com/office/powerpoint/2010/main" val="2739892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9985703-80B0-4FF7-9942-3CFF043176BC}" type="slidenum">
              <a:rPr lang="en-US" smtClean="0"/>
              <a:pPr>
                <a:defRPr/>
              </a:pPr>
              <a:t>37</a:t>
            </a:fld>
            <a:endParaRPr lang="en-US"/>
          </a:p>
        </p:txBody>
      </p:sp>
    </p:spTree>
    <p:extLst>
      <p:ext uri="{BB962C8B-B14F-4D97-AF65-F5344CB8AC3E}">
        <p14:creationId xmlns:p14="http://schemas.microsoft.com/office/powerpoint/2010/main" val="1383982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https://dantri.com.vn/dien-dan/khi-ong-giam-doc-so-chem-gio-20160126214551159.htm</a:t>
            </a:r>
          </a:p>
        </p:txBody>
      </p:sp>
      <p:sp>
        <p:nvSpPr>
          <p:cNvPr id="4" name="Slide Number Placeholder 3"/>
          <p:cNvSpPr>
            <a:spLocks noGrp="1"/>
          </p:cNvSpPr>
          <p:nvPr>
            <p:ph type="sldNum" sz="quarter" idx="5"/>
          </p:nvPr>
        </p:nvSpPr>
        <p:spPr/>
        <p:txBody>
          <a:bodyPr/>
          <a:lstStyle/>
          <a:p>
            <a:fld id="{0E793208-9CC3-4F38-A2E6-E08394D8DB5D}" type="slidenum">
              <a:rPr lang="en-US" smtClean="0"/>
              <a:t>42</a:t>
            </a:fld>
            <a:endParaRPr lang="en-US"/>
          </a:p>
        </p:txBody>
      </p:sp>
    </p:spTree>
    <p:extLst>
      <p:ext uri="{BB962C8B-B14F-4D97-AF65-F5344CB8AC3E}">
        <p14:creationId xmlns:p14="http://schemas.microsoft.com/office/powerpoint/2010/main" val="2173655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a:p>
        </p:txBody>
      </p:sp>
      <p:sp>
        <p:nvSpPr>
          <p:cNvPr id="4" name="Slide Number Placeholder 3"/>
          <p:cNvSpPr>
            <a:spLocks noGrp="1"/>
          </p:cNvSpPr>
          <p:nvPr>
            <p:ph type="sldNum" sz="quarter" idx="5"/>
          </p:nvPr>
        </p:nvSpPr>
        <p:spPr/>
        <p:txBody>
          <a:bodyPr/>
          <a:lstStyle/>
          <a:p>
            <a:pPr>
              <a:defRPr/>
            </a:pPr>
            <a:fld id="{29985703-80B0-4FF7-9942-3CFF043176BC}" type="slidenum">
              <a:rPr lang="en-US" smtClean="0"/>
              <a:pPr>
                <a:defRPr/>
              </a:pPr>
              <a:t>44</a:t>
            </a:fld>
            <a:endParaRPr lang="en-US"/>
          </a:p>
        </p:txBody>
      </p:sp>
    </p:spTree>
    <p:extLst>
      <p:ext uri="{BB962C8B-B14F-4D97-AF65-F5344CB8AC3E}">
        <p14:creationId xmlns:p14="http://schemas.microsoft.com/office/powerpoint/2010/main" val="830617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793208-9CC3-4F38-A2E6-E08394D8DB5D}" type="slidenum">
              <a:rPr lang="en-US" smtClean="0"/>
              <a:t>50</a:t>
            </a:fld>
            <a:endParaRPr lang="en-US"/>
          </a:p>
        </p:txBody>
      </p:sp>
    </p:spTree>
    <p:extLst>
      <p:ext uri="{BB962C8B-B14F-4D97-AF65-F5344CB8AC3E}">
        <p14:creationId xmlns:p14="http://schemas.microsoft.com/office/powerpoint/2010/main" val="692849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a:t>1. Report:</a:t>
            </a:r>
            <a:r>
              <a:rPr lang="en-US" sz="1200" b="1" baseline="0"/>
              <a:t> </a:t>
            </a:r>
            <a:r>
              <a:rPr lang="en-US" sz="1200" b="0" baseline="0"/>
              <a:t>Not the speaker’s opinion: he/she just tell the facts or somebody’s opinion</a:t>
            </a:r>
            <a:endParaRPr lang="en-US" sz="1200" b="1"/>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a:t>2. Unsupported assertion:</a:t>
            </a:r>
            <a:r>
              <a:rPr lang="en-US" sz="1200" b="1" baseline="0"/>
              <a:t> </a:t>
            </a:r>
            <a:r>
              <a:rPr lang="en-US" sz="1200" b="0" baseline="0"/>
              <a:t> The speaker just gives an opinion but does not provide premises to support.</a:t>
            </a:r>
            <a:endParaRPr lang="en-US" sz="1200" b="1"/>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a:t>3. Conditional sentence</a:t>
            </a:r>
            <a:r>
              <a:rPr lang="en-US" sz="1200" b="0"/>
              <a:t>:  There is no premise;</a:t>
            </a:r>
            <a:r>
              <a:rPr lang="en-US" sz="1200" b="0" baseline="0"/>
              <a:t> just a condition that may or may not happen.</a:t>
            </a:r>
            <a:r>
              <a:rPr lang="en-US" sz="1200" b="1" baseline="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baseline="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a:t>4. Illustration:</a:t>
            </a:r>
            <a:r>
              <a:rPr lang="en-US" sz="1200" b="0"/>
              <a:t> The first statement is a fact</a:t>
            </a:r>
            <a:r>
              <a:rPr lang="en-US" sz="1200" b="0" baseline="0"/>
              <a:t>. The second is one example to clarify that fact. There is no opinion as a conclusion.  </a:t>
            </a:r>
            <a:endParaRPr lang="en-US" sz="1200" b="1"/>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a:t>5. Explanation: </a:t>
            </a:r>
            <a:r>
              <a:rPr lang="en-US" sz="1200" b="0"/>
              <a:t>No opinion, just a fact to explain another fact </a:t>
            </a:r>
            <a:r>
              <a:rPr lang="en-US" sz="1200" b="1"/>
              <a:t> </a:t>
            </a:r>
          </a:p>
          <a:p>
            <a:endParaRPr lang="en-US"/>
          </a:p>
        </p:txBody>
      </p:sp>
      <p:sp>
        <p:nvSpPr>
          <p:cNvPr id="4" name="Slide Number Placeholder 3"/>
          <p:cNvSpPr>
            <a:spLocks noGrp="1"/>
          </p:cNvSpPr>
          <p:nvPr>
            <p:ph type="sldNum" sz="quarter" idx="10"/>
          </p:nvPr>
        </p:nvSpPr>
        <p:spPr/>
        <p:txBody>
          <a:bodyPr/>
          <a:lstStyle/>
          <a:p>
            <a:pPr>
              <a:defRPr/>
            </a:pPr>
            <a:fld id="{29985703-80B0-4FF7-9942-3CFF043176BC}" type="slidenum">
              <a:rPr lang="en-US" smtClean="0"/>
              <a:pPr>
                <a:defRPr/>
              </a:pPr>
              <a:t>54</a:t>
            </a:fld>
            <a:endParaRPr lang="en-US"/>
          </a:p>
        </p:txBody>
      </p:sp>
    </p:spTree>
    <p:extLst>
      <p:ext uri="{BB962C8B-B14F-4D97-AF65-F5344CB8AC3E}">
        <p14:creationId xmlns:p14="http://schemas.microsoft.com/office/powerpoint/2010/main" val="803457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793208-9CC3-4F38-A2E6-E08394D8DB5D}" type="slidenum">
              <a:rPr lang="en-US" smtClean="0"/>
              <a:t>58</a:t>
            </a:fld>
            <a:endParaRPr lang="en-US"/>
          </a:p>
        </p:txBody>
      </p:sp>
    </p:spTree>
    <p:extLst>
      <p:ext uri="{BB962C8B-B14F-4D97-AF65-F5344CB8AC3E}">
        <p14:creationId xmlns:p14="http://schemas.microsoft.com/office/powerpoint/2010/main" val="60327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793208-9CC3-4F38-A2E6-E08394D8DB5D}" type="slidenum">
              <a:rPr lang="en-US" smtClean="0"/>
              <a:t>59</a:t>
            </a:fld>
            <a:endParaRPr lang="en-US"/>
          </a:p>
        </p:txBody>
      </p:sp>
    </p:spTree>
    <p:extLst>
      <p:ext uri="{BB962C8B-B14F-4D97-AF65-F5344CB8AC3E}">
        <p14:creationId xmlns:p14="http://schemas.microsoft.com/office/powerpoint/2010/main" val="2835925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793208-9CC3-4F38-A2E6-E08394D8DB5D}" type="slidenum">
              <a:rPr lang="en-US" smtClean="0"/>
              <a:t>63</a:t>
            </a:fld>
            <a:endParaRPr lang="en-US"/>
          </a:p>
        </p:txBody>
      </p:sp>
    </p:spTree>
    <p:extLst>
      <p:ext uri="{BB962C8B-B14F-4D97-AF65-F5344CB8AC3E}">
        <p14:creationId xmlns:p14="http://schemas.microsoft.com/office/powerpoint/2010/main" val="2754619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640"/>
              </a:spcBef>
              <a:spcAft>
                <a:spcPts val="0"/>
              </a:spcAft>
              <a:buSzPts val="3200"/>
              <a:buNone/>
            </a:pPr>
            <a:r>
              <a:rPr lang="vi-VN"/>
              <a:t>Nguyễn Việt Khang-EEACIU22209</a:t>
            </a:r>
          </a:p>
          <a:p>
            <a:pPr marL="0" lvl="0" indent="0" algn="l" rtl="0">
              <a:lnSpc>
                <a:spcPct val="100000"/>
              </a:lnSpc>
              <a:spcBef>
                <a:spcPts val="640"/>
              </a:spcBef>
              <a:spcAft>
                <a:spcPts val="0"/>
              </a:spcAft>
              <a:buSzPts val="3200"/>
              <a:buNone/>
            </a:pPr>
            <a:r>
              <a:rPr lang="vi-VN"/>
              <a:t>Nguyễn Lê Nam Anh – EEACIU22221</a:t>
            </a:r>
          </a:p>
          <a:p>
            <a:pPr marL="0" lvl="0" indent="0" algn="l" rtl="0">
              <a:lnSpc>
                <a:spcPct val="100000"/>
              </a:lnSpc>
              <a:spcBef>
                <a:spcPts val="640"/>
              </a:spcBef>
              <a:spcAft>
                <a:spcPts val="0"/>
              </a:spcAft>
              <a:buSzPts val="3200"/>
              <a:buNone/>
            </a:pPr>
            <a:r>
              <a:rPr lang="vi-VN"/>
              <a:t>Phạm Ngọc Thế Huy-EEACIU22210</a:t>
            </a:r>
          </a:p>
          <a:p>
            <a:pPr marL="0" lvl="0" indent="0" algn="l" rtl="0">
              <a:lnSpc>
                <a:spcPct val="100000"/>
              </a:lnSpc>
              <a:spcBef>
                <a:spcPts val="640"/>
              </a:spcBef>
              <a:spcAft>
                <a:spcPts val="0"/>
              </a:spcAft>
              <a:buSzPts val="3200"/>
              <a:buNone/>
            </a:pPr>
            <a:r>
              <a:rPr lang="vi-VN"/>
              <a:t>Phạm Nguyên Khoa-EEACIU22212</a:t>
            </a:r>
          </a:p>
          <a:p>
            <a:pPr marL="0" lvl="0" indent="0" algn="l" rtl="0">
              <a:lnSpc>
                <a:spcPct val="100000"/>
              </a:lnSpc>
              <a:spcBef>
                <a:spcPts val="640"/>
              </a:spcBef>
              <a:spcAft>
                <a:spcPts val="0"/>
              </a:spcAft>
              <a:buSzPts val="3200"/>
              <a:buNone/>
            </a:pPr>
            <a:r>
              <a:rPr lang="vi-VN"/>
              <a:t>Trần Quang Cường-EEACIU22214</a:t>
            </a:r>
          </a:p>
          <a:p>
            <a:pPr marL="0" lvl="0" indent="0" algn="l" rtl="0">
              <a:lnSpc>
                <a:spcPct val="100000"/>
              </a:lnSpc>
              <a:spcBef>
                <a:spcPts val="640"/>
              </a:spcBef>
              <a:spcAft>
                <a:spcPts val="0"/>
              </a:spcAft>
              <a:buSzPts val="3200"/>
              <a:buNone/>
            </a:pPr>
            <a:r>
              <a:rPr lang="vi-VN"/>
              <a:t>Nguyễn Văn Gia Huy-EEACU22231</a:t>
            </a:r>
          </a:p>
          <a:p>
            <a:pPr marL="0" lvl="0" indent="0" algn="l" rtl="0">
              <a:lnSpc>
                <a:spcPct val="100000"/>
              </a:lnSpc>
              <a:spcBef>
                <a:spcPts val="360"/>
              </a:spcBef>
              <a:spcAft>
                <a:spcPts val="0"/>
              </a:spcAft>
              <a:buSzPts val="1400"/>
              <a:buNone/>
            </a:pPr>
            <a:endParaRPr/>
          </a:p>
        </p:txBody>
      </p:sp>
      <p:sp>
        <p:nvSpPr>
          <p:cNvPr id="265" name="Google Shape;265;p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793208-9CC3-4F38-A2E6-E08394D8DB5D}" type="slidenum">
              <a:rPr lang="en-US" smtClean="0"/>
              <a:t>65</a:t>
            </a:fld>
            <a:endParaRPr lang="en-US"/>
          </a:p>
        </p:txBody>
      </p:sp>
    </p:spTree>
    <p:extLst>
      <p:ext uri="{BB962C8B-B14F-4D97-AF65-F5344CB8AC3E}">
        <p14:creationId xmlns:p14="http://schemas.microsoft.com/office/powerpoint/2010/main" val="104758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793208-9CC3-4F38-A2E6-E08394D8DB5D}" type="slidenum">
              <a:rPr lang="en-US" smtClean="0"/>
              <a:t>68</a:t>
            </a:fld>
            <a:endParaRPr lang="en-US"/>
          </a:p>
        </p:txBody>
      </p:sp>
    </p:spTree>
    <p:extLst>
      <p:ext uri="{BB962C8B-B14F-4D97-AF65-F5344CB8AC3E}">
        <p14:creationId xmlns:p14="http://schemas.microsoft.com/office/powerpoint/2010/main" val="3820827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793208-9CC3-4F38-A2E6-E08394D8DB5D}" type="slidenum">
              <a:rPr lang="en-US" smtClean="0"/>
              <a:t>69</a:t>
            </a:fld>
            <a:endParaRPr lang="en-US"/>
          </a:p>
        </p:txBody>
      </p:sp>
    </p:spTree>
    <p:extLst>
      <p:ext uri="{BB962C8B-B14F-4D97-AF65-F5344CB8AC3E}">
        <p14:creationId xmlns:p14="http://schemas.microsoft.com/office/powerpoint/2010/main" val="3202314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793208-9CC3-4F38-A2E6-E08394D8DB5D}" type="slidenum">
              <a:rPr lang="en-US" smtClean="0"/>
              <a:t>70</a:t>
            </a:fld>
            <a:endParaRPr lang="en-US"/>
          </a:p>
        </p:txBody>
      </p:sp>
    </p:spTree>
    <p:extLst>
      <p:ext uri="{BB962C8B-B14F-4D97-AF65-F5344CB8AC3E}">
        <p14:creationId xmlns:p14="http://schemas.microsoft.com/office/powerpoint/2010/main" val="1001705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7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3200"/>
              <a:buFont typeface="Arial"/>
              <a:buNone/>
            </a:pPr>
            <a:r>
              <a:rPr lang="en-US" sz="3200">
                <a:solidFill>
                  <a:srgbClr val="080808"/>
                </a:solidFill>
              </a:rPr>
              <a:t>Vũ Đình Kiên  EEACIU22225</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Lê Tấn Duy + EEACIU22208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Trần Gia Bảo EEACIU22217</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Nguyễn Võ Minh Thông + EEACIU22230 </a:t>
            </a:r>
            <a:endParaRPr sz="3200">
              <a:solidFill>
                <a:srgbClr val="080808"/>
              </a:solidFill>
            </a:endParaRPr>
          </a:p>
          <a:p>
            <a:pPr marL="0" lvl="0" indent="0" algn="l" rtl="0">
              <a:spcBef>
                <a:spcPts val="640"/>
              </a:spcBef>
              <a:spcAft>
                <a:spcPts val="0"/>
              </a:spcAft>
              <a:buClr>
                <a:schemeClr val="dk1"/>
              </a:buClr>
              <a:buSzPts val="3200"/>
              <a:buFont typeface="Arial"/>
              <a:buNone/>
            </a:pPr>
            <a:r>
              <a:rPr lang="en-US" sz="3200">
                <a:solidFill>
                  <a:srgbClr val="080808"/>
                </a:solidFill>
              </a:rPr>
              <a:t>Nguyễn Minh Duy+ EEACIU22223  </a:t>
            </a:r>
            <a:endParaRPr sz="3200">
              <a:solidFill>
                <a:srgbClr val="080808"/>
              </a:solidFill>
            </a:endParaRPr>
          </a:p>
          <a:p>
            <a:pPr marL="0" lvl="0" indent="0" algn="l" rtl="0">
              <a:spcBef>
                <a:spcPts val="640"/>
              </a:spcBef>
              <a:spcAft>
                <a:spcPts val="0"/>
              </a:spcAft>
              <a:buClr>
                <a:schemeClr val="dk1"/>
              </a:buClr>
              <a:buSzPts val="3200"/>
              <a:buFont typeface="Arial"/>
              <a:buNone/>
            </a:pPr>
            <a:endParaRPr sz="3200">
              <a:solidFill>
                <a:srgbClr val="080808"/>
              </a:solidFill>
            </a:endParaRPr>
          </a:p>
          <a:p>
            <a:pPr marL="0" lvl="0" indent="0" algn="l" rtl="0">
              <a:lnSpc>
                <a:spcPct val="100000"/>
              </a:lnSpc>
              <a:spcBef>
                <a:spcPts val="360"/>
              </a:spcBef>
              <a:spcAft>
                <a:spcPts val="0"/>
              </a:spcAft>
              <a:buSzPts val="1400"/>
              <a:buNone/>
            </a:pPr>
            <a:endParaRPr/>
          </a:p>
        </p:txBody>
      </p:sp>
      <p:sp>
        <p:nvSpPr>
          <p:cNvPr id="280" name="Google Shape;280;p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7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indent="0">
              <a:spcBef>
                <a:spcPts val="0"/>
              </a:spcBef>
              <a:buSzPts val="3200"/>
              <a:buNone/>
            </a:pPr>
            <a:r>
              <a:rPr lang="vi-VN">
                <a:latin typeface="Times New Roman" panose="02020603050405020304" pitchFamily="18" charset="0"/>
                <a:cs typeface="Times New Roman" panose="02020603050405020304" pitchFamily="18" charset="0"/>
              </a:rPr>
              <a:t>Bùi Ngọc Anh-IELSIU22332</a:t>
            </a:r>
          </a:p>
          <a:p>
            <a:pPr marL="0" indent="0">
              <a:spcBef>
                <a:spcPts val="0"/>
              </a:spcBef>
              <a:buSzPts val="3200"/>
              <a:buNone/>
            </a:pPr>
            <a:r>
              <a:rPr lang="vi-VN">
                <a:latin typeface="Times New Roman" panose="02020603050405020304" pitchFamily="18" charset="0"/>
                <a:cs typeface="Times New Roman" panose="02020603050405020304" pitchFamily="18" charset="0"/>
              </a:rPr>
              <a:t>Trần Minh Hạnh-IELSIU22324</a:t>
            </a:r>
          </a:p>
          <a:p>
            <a:pPr marL="0" indent="0">
              <a:spcBef>
                <a:spcPts val="0"/>
              </a:spcBef>
              <a:buSzPts val="3200"/>
              <a:buNone/>
            </a:pPr>
            <a:r>
              <a:rPr lang="vi-VN">
                <a:latin typeface="Times New Roman" panose="02020603050405020304" pitchFamily="18" charset="0"/>
                <a:cs typeface="Times New Roman" panose="02020603050405020304" pitchFamily="18" charset="0"/>
              </a:rPr>
              <a:t>Dương Kiều Ngân-IELSIU22333</a:t>
            </a:r>
          </a:p>
          <a:p>
            <a:pPr marL="0" indent="0">
              <a:spcBef>
                <a:spcPts val="0"/>
              </a:spcBef>
              <a:buSzPts val="3200"/>
              <a:buNone/>
            </a:pPr>
            <a:r>
              <a:rPr lang="vi-VN">
                <a:latin typeface="Times New Roman" panose="02020603050405020304" pitchFamily="18" charset="0"/>
                <a:cs typeface="Times New Roman" panose="02020603050405020304" pitchFamily="18" charset="0"/>
              </a:rPr>
              <a:t>Phan Đại Nghĩa-IELSIU22286</a:t>
            </a:r>
          </a:p>
          <a:p>
            <a:pPr marL="0" indent="0">
              <a:spcBef>
                <a:spcPts val="0"/>
              </a:spcBef>
              <a:buSzPts val="3200"/>
              <a:buNone/>
            </a:pPr>
            <a:r>
              <a:rPr lang="vi-VN">
                <a:latin typeface="Times New Roman" panose="02020603050405020304" pitchFamily="18" charset="0"/>
                <a:cs typeface="Times New Roman" panose="02020603050405020304" pitchFamily="18" charset="0"/>
              </a:rPr>
              <a:t>Đỗ Nhật Bảo Trân-IELSIU22319</a:t>
            </a:r>
          </a:p>
          <a:p>
            <a:pPr marL="0" indent="0">
              <a:spcBef>
                <a:spcPts val="0"/>
              </a:spcBef>
              <a:buSzPts val="3200"/>
              <a:buNone/>
            </a:pPr>
            <a:r>
              <a:rPr lang="vi-VN">
                <a:latin typeface="Times New Roman" panose="02020603050405020304" pitchFamily="18" charset="0"/>
                <a:cs typeface="Times New Roman" panose="02020603050405020304" pitchFamily="18" charset="0"/>
              </a:rPr>
              <a:t>Phạm Ngọc Vĩnh-IELSIU22273</a:t>
            </a:r>
          </a:p>
          <a:p>
            <a:pPr marL="0" indent="0">
              <a:spcBef>
                <a:spcPts val="0"/>
              </a:spcBef>
              <a:buSzPts val="3200"/>
              <a:buNone/>
            </a:pPr>
            <a:r>
              <a:rPr lang="vi-VN">
                <a:latin typeface="Times New Roman" panose="02020603050405020304" pitchFamily="18" charset="0"/>
                <a:cs typeface="Times New Roman" panose="02020603050405020304" pitchFamily="18" charset="0"/>
              </a:rPr>
              <a:t>Nguyễn Văn Vĩnh-EEACIU22174</a:t>
            </a:r>
          </a:p>
          <a:p>
            <a:pPr marL="0" lvl="0" indent="0" algn="l" rtl="0">
              <a:spcBef>
                <a:spcPts val="360"/>
              </a:spcBef>
              <a:spcAft>
                <a:spcPts val="0"/>
              </a:spcAft>
              <a:buNone/>
            </a:pPr>
            <a:endParaRPr/>
          </a:p>
        </p:txBody>
      </p:sp>
      <p:sp>
        <p:nvSpPr>
          <p:cNvPr id="914" name="Google Shape;914;p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470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7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vi-VN" sz="1200" b="0" i="0">
                <a:effectLst/>
                <a:latin typeface="Times New Roman" panose="02020603050405020304" pitchFamily="18" charset="0"/>
              </a:rPr>
              <a:t>1. Nguyễn Hải Vân Trang + IELSIU22339</a:t>
            </a:r>
            <a:br>
              <a:rPr lang="vi-VN" sz="1200" b="0" i="0">
                <a:effectLst/>
                <a:latin typeface="Times New Roman" panose="02020603050405020304" pitchFamily="18" charset="0"/>
              </a:rPr>
            </a:br>
            <a:r>
              <a:rPr lang="vi-VN" sz="1200" b="0" i="0">
                <a:effectLst/>
                <a:latin typeface="Times New Roman" panose="02020603050405020304" pitchFamily="18" charset="0"/>
              </a:rPr>
              <a:t>2. Phan Vũ Minh Ngọc + IELSIU22340</a:t>
            </a:r>
            <a:br>
              <a:rPr lang="vi-VN" sz="1200" b="0" i="0">
                <a:effectLst/>
                <a:latin typeface="Times New Roman" panose="02020603050405020304" pitchFamily="18" charset="0"/>
              </a:rPr>
            </a:br>
            <a:r>
              <a:rPr lang="vi-VN" sz="1200" b="0" i="0">
                <a:effectLst/>
                <a:latin typeface="Times New Roman" panose="02020603050405020304" pitchFamily="18" charset="0"/>
              </a:rPr>
              <a:t>3. Lê Thị Quỳnh Như + IELSIU22336</a:t>
            </a:r>
            <a:br>
              <a:rPr lang="vi-VN" sz="1200" b="0" i="0">
                <a:effectLst/>
                <a:latin typeface="Times New Roman" panose="02020603050405020304" pitchFamily="18" charset="0"/>
              </a:rPr>
            </a:br>
            <a:r>
              <a:rPr lang="vi-VN" sz="1200" b="0" i="0">
                <a:effectLst/>
                <a:latin typeface="Times New Roman" panose="02020603050405020304" pitchFamily="18" charset="0"/>
              </a:rPr>
              <a:t>4. Nguyễn Hồ Thanh Ngân + IELSIU22338</a:t>
            </a:r>
            <a:br>
              <a:rPr lang="vi-VN" sz="1200" b="0" i="0">
                <a:effectLst/>
                <a:latin typeface="Times New Roman" panose="02020603050405020304" pitchFamily="18" charset="0"/>
              </a:rPr>
            </a:br>
            <a:r>
              <a:rPr lang="vi-VN" sz="1200" b="0" i="0">
                <a:effectLst/>
                <a:latin typeface="Times New Roman" panose="02020603050405020304" pitchFamily="18" charset="0"/>
              </a:rPr>
              <a:t>5. Dương Diễm Quỳnh + IELSIU22266</a:t>
            </a:r>
            <a:br>
              <a:rPr lang="vi-VN" sz="1200" b="0" i="0">
                <a:effectLst/>
                <a:latin typeface="Times New Roman" panose="02020603050405020304" pitchFamily="18" charset="0"/>
              </a:rPr>
            </a:br>
            <a:r>
              <a:rPr lang="vi-VN" sz="1200" b="0" i="0">
                <a:effectLst/>
                <a:latin typeface="Times New Roman" panose="02020603050405020304" pitchFamily="18" charset="0"/>
              </a:rPr>
              <a:t>6. Trần Thị Minh Anh + IELSIU22010</a:t>
            </a:r>
            <a:br>
              <a:rPr lang="vi-VN" sz="1200" b="0" i="0">
                <a:effectLst/>
                <a:latin typeface="Times New Roman" panose="02020603050405020304" pitchFamily="18" charset="0"/>
              </a:rPr>
            </a:br>
            <a:r>
              <a:rPr lang="vi-VN" sz="1200" b="0" i="0">
                <a:effectLst/>
                <a:latin typeface="Times New Roman" panose="02020603050405020304" pitchFamily="18" charset="0"/>
              </a:rPr>
              <a:t>7. Nguyễn Thúy An + IELSIU22298</a:t>
            </a:r>
            <a:endParaRPr lang="vi-VN" sz="2000"/>
          </a:p>
          <a:p>
            <a:pPr marL="0" lvl="0" indent="0" algn="l" rtl="0">
              <a:spcBef>
                <a:spcPts val="360"/>
              </a:spcBef>
              <a:spcAft>
                <a:spcPts val="0"/>
              </a:spcAft>
              <a:buNone/>
            </a:pPr>
            <a:endParaRPr/>
          </a:p>
        </p:txBody>
      </p:sp>
      <p:sp>
        <p:nvSpPr>
          <p:cNvPr id="938" name="Google Shape;938;p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2f6924a34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2f6924a34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Truong Quang Khai - IEIEIU22077</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Hoàng Ngọc Minh IEIEIU22076</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Trần Văn Hiếu - IEIEIU22079</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Nguyễn Trần Anh Thư - IEIEIU22038</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Nguyễn Ngọc Uyên Phương - IEIEIU22030</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Đặng Huỳnh Anh Huy - IELSIU22316</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Hoàng Hải Phong - IELSIU22320</a:t>
            </a: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19bee4f14e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19bee4f14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Truong Quang Khai - IEIEIU22077</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Hoàng Ngọc Minh IEIEIU22076</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Trần Văn Hiếu - IEIEIU22079</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Nguyễn Trần Anh Thư - IEIEIU22038</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Nguyễn Ngọc Uyên Phương - IEIEIU22030</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Đặng Huỳnh Anh Huy - IELSIU22316</a:t>
            </a:r>
          </a:p>
          <a:p>
            <a:pPr marL="457200" lvl="0" indent="-400050" algn="l" rtl="0">
              <a:spcBef>
                <a:spcPts val="0"/>
              </a:spcBef>
              <a:spcAft>
                <a:spcPts val="0"/>
              </a:spcAft>
              <a:buSzPts val="2700"/>
              <a:buFont typeface="Times New Roman"/>
              <a:buAutoNum type="arabicPeriod"/>
            </a:pPr>
            <a:r>
              <a:rPr lang="vi-VN" sz="1100">
                <a:latin typeface="Times New Roman"/>
                <a:ea typeface="Times New Roman"/>
                <a:cs typeface="Times New Roman"/>
                <a:sym typeface="Times New Roman"/>
              </a:rPr>
              <a:t>Hoàng Hải Phong - IELSIU22320</a:t>
            </a: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19bee4f14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19bee4f14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SzPts val="2700"/>
              <a:buFont typeface="Times New Roman"/>
              <a:buAutoNum type="arabicPeriod"/>
            </a:pPr>
            <a:r>
              <a:rPr lang="vi-VN" sz="1200">
                <a:latin typeface="Times New Roman"/>
                <a:ea typeface="Times New Roman"/>
                <a:cs typeface="Times New Roman"/>
                <a:sym typeface="Times New Roman"/>
              </a:rPr>
              <a:t>Truong Quang Khai - IEIEIU22077</a:t>
            </a:r>
          </a:p>
          <a:p>
            <a:pPr marL="457200" lvl="0" indent="-400050" algn="l" rtl="0">
              <a:spcBef>
                <a:spcPts val="0"/>
              </a:spcBef>
              <a:spcAft>
                <a:spcPts val="0"/>
              </a:spcAft>
              <a:buSzPts val="2700"/>
              <a:buFont typeface="Times New Roman"/>
              <a:buAutoNum type="arabicPeriod"/>
            </a:pPr>
            <a:r>
              <a:rPr lang="vi-VN" sz="1200">
                <a:latin typeface="Times New Roman"/>
                <a:ea typeface="Times New Roman"/>
                <a:cs typeface="Times New Roman"/>
                <a:sym typeface="Times New Roman"/>
              </a:rPr>
              <a:t>Hoàng Ngọc Minh IEIEIU22076</a:t>
            </a:r>
          </a:p>
          <a:p>
            <a:pPr marL="457200" lvl="0" indent="-400050" algn="l" rtl="0">
              <a:spcBef>
                <a:spcPts val="0"/>
              </a:spcBef>
              <a:spcAft>
                <a:spcPts val="0"/>
              </a:spcAft>
              <a:buSzPts val="2700"/>
              <a:buFont typeface="Times New Roman"/>
              <a:buAutoNum type="arabicPeriod"/>
            </a:pPr>
            <a:r>
              <a:rPr lang="vi-VN" sz="1200">
                <a:latin typeface="Times New Roman"/>
                <a:ea typeface="Times New Roman"/>
                <a:cs typeface="Times New Roman"/>
                <a:sym typeface="Times New Roman"/>
              </a:rPr>
              <a:t>Trần Văn Hiếu - IEIEIU22079</a:t>
            </a:r>
          </a:p>
          <a:p>
            <a:pPr marL="457200" lvl="0" indent="-400050" algn="l" rtl="0">
              <a:spcBef>
                <a:spcPts val="0"/>
              </a:spcBef>
              <a:spcAft>
                <a:spcPts val="0"/>
              </a:spcAft>
              <a:buSzPts val="2700"/>
              <a:buFont typeface="Times New Roman"/>
              <a:buAutoNum type="arabicPeriod"/>
            </a:pPr>
            <a:r>
              <a:rPr lang="vi-VN" sz="1200">
                <a:latin typeface="Times New Roman"/>
                <a:ea typeface="Times New Roman"/>
                <a:cs typeface="Times New Roman"/>
                <a:sym typeface="Times New Roman"/>
              </a:rPr>
              <a:t>Nguyễn Trần Anh Thư - IEIEIU22038</a:t>
            </a:r>
          </a:p>
          <a:p>
            <a:pPr marL="457200" lvl="0" indent="-400050" algn="l" rtl="0">
              <a:spcBef>
                <a:spcPts val="0"/>
              </a:spcBef>
              <a:spcAft>
                <a:spcPts val="0"/>
              </a:spcAft>
              <a:buSzPts val="2700"/>
              <a:buFont typeface="Times New Roman"/>
              <a:buAutoNum type="arabicPeriod"/>
            </a:pPr>
            <a:r>
              <a:rPr lang="vi-VN" sz="1200">
                <a:latin typeface="Times New Roman"/>
                <a:ea typeface="Times New Roman"/>
                <a:cs typeface="Times New Roman"/>
                <a:sym typeface="Times New Roman"/>
              </a:rPr>
              <a:t>Nguyễn Ngọc Uyên Phương - IEIEIU22030</a:t>
            </a:r>
          </a:p>
          <a:p>
            <a:pPr marL="457200" lvl="0" indent="-400050" algn="l" rtl="0">
              <a:spcBef>
                <a:spcPts val="0"/>
              </a:spcBef>
              <a:spcAft>
                <a:spcPts val="0"/>
              </a:spcAft>
              <a:buSzPts val="2700"/>
              <a:buFont typeface="Times New Roman"/>
              <a:buAutoNum type="arabicPeriod"/>
            </a:pPr>
            <a:r>
              <a:rPr lang="vi-VN" sz="1200">
                <a:latin typeface="Times New Roman"/>
                <a:ea typeface="Times New Roman"/>
                <a:cs typeface="Times New Roman"/>
                <a:sym typeface="Times New Roman"/>
              </a:rPr>
              <a:t>Đặng Huỳnh Anh Huy - IELSIU22316</a:t>
            </a:r>
          </a:p>
          <a:p>
            <a:pPr marL="457200" lvl="0" indent="-400050" algn="l" rtl="0">
              <a:spcBef>
                <a:spcPts val="0"/>
              </a:spcBef>
              <a:spcAft>
                <a:spcPts val="0"/>
              </a:spcAft>
              <a:buSzPts val="2700"/>
              <a:buFont typeface="Times New Roman"/>
              <a:buAutoNum type="arabicPeriod"/>
            </a:pPr>
            <a:r>
              <a:rPr lang="vi-VN" sz="1200">
                <a:latin typeface="Times New Roman"/>
                <a:ea typeface="Times New Roman"/>
                <a:cs typeface="Times New Roman"/>
                <a:sym typeface="Times New Roman"/>
              </a:rPr>
              <a:t>Hoàng Hải Phong - IELSIU22320</a:t>
            </a: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07B0-4228-44B9-99C3-30D7314FAF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4CF9A-419A-4635-B5FA-175E346CB6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53CF05-4EDB-4FAF-99F4-917EEEB48B56}"/>
              </a:ext>
            </a:extLst>
          </p:cNvPr>
          <p:cNvSpPr>
            <a:spLocks noGrp="1"/>
          </p:cNvSpPr>
          <p:nvPr>
            <p:ph type="dt" sz="half" idx="10"/>
          </p:nvPr>
        </p:nvSpPr>
        <p:spPr/>
        <p:txBody>
          <a:bodyPr/>
          <a:lstStyle/>
          <a:p>
            <a:fld id="{4356D019-63E1-4F97-A65E-7A609D90A666}" type="datetimeFigureOut">
              <a:rPr lang="en-US" smtClean="0"/>
              <a:t>3/7/2024</a:t>
            </a:fld>
            <a:endParaRPr lang="en-US"/>
          </a:p>
        </p:txBody>
      </p:sp>
      <p:sp>
        <p:nvSpPr>
          <p:cNvPr id="5" name="Footer Placeholder 4">
            <a:extLst>
              <a:ext uri="{FF2B5EF4-FFF2-40B4-BE49-F238E27FC236}">
                <a16:creationId xmlns:a16="http://schemas.microsoft.com/office/drawing/2014/main" id="{09D32259-35CD-4DB0-A634-988CAA80E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95A5F-B964-4651-8A15-46D95548366C}"/>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772882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A8CF-103F-4524-8408-CBA78F38F1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7B2D0-6DFF-49A5-895B-47FC70C972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6E2B4-BD3F-4CB8-9A00-FA14B3EB769D}"/>
              </a:ext>
            </a:extLst>
          </p:cNvPr>
          <p:cNvSpPr>
            <a:spLocks noGrp="1"/>
          </p:cNvSpPr>
          <p:nvPr>
            <p:ph type="dt" sz="half" idx="10"/>
          </p:nvPr>
        </p:nvSpPr>
        <p:spPr/>
        <p:txBody>
          <a:bodyPr/>
          <a:lstStyle/>
          <a:p>
            <a:fld id="{4356D019-63E1-4F97-A65E-7A609D90A666}" type="datetimeFigureOut">
              <a:rPr lang="en-US" smtClean="0"/>
              <a:t>3/7/2024</a:t>
            </a:fld>
            <a:endParaRPr lang="en-US"/>
          </a:p>
        </p:txBody>
      </p:sp>
      <p:sp>
        <p:nvSpPr>
          <p:cNvPr id="5" name="Footer Placeholder 4">
            <a:extLst>
              <a:ext uri="{FF2B5EF4-FFF2-40B4-BE49-F238E27FC236}">
                <a16:creationId xmlns:a16="http://schemas.microsoft.com/office/drawing/2014/main" id="{000E8463-A832-4DE1-A5FF-62FDDC1797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9338-1975-46F5-9BE9-AFD162B0BF2A}"/>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1764345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04D79-F168-4EFA-A151-A13978749C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9CF212-070C-4D38-BFE5-9CDB35B7AA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7C2D5-5180-4E9D-AB26-D47B8079816D}"/>
              </a:ext>
            </a:extLst>
          </p:cNvPr>
          <p:cNvSpPr>
            <a:spLocks noGrp="1"/>
          </p:cNvSpPr>
          <p:nvPr>
            <p:ph type="dt" sz="half" idx="10"/>
          </p:nvPr>
        </p:nvSpPr>
        <p:spPr/>
        <p:txBody>
          <a:bodyPr/>
          <a:lstStyle/>
          <a:p>
            <a:fld id="{4356D019-63E1-4F97-A65E-7A609D90A666}" type="datetimeFigureOut">
              <a:rPr lang="en-US" smtClean="0"/>
              <a:t>3/7/2024</a:t>
            </a:fld>
            <a:endParaRPr lang="en-US"/>
          </a:p>
        </p:txBody>
      </p:sp>
      <p:sp>
        <p:nvSpPr>
          <p:cNvPr id="5" name="Footer Placeholder 4">
            <a:extLst>
              <a:ext uri="{FF2B5EF4-FFF2-40B4-BE49-F238E27FC236}">
                <a16:creationId xmlns:a16="http://schemas.microsoft.com/office/drawing/2014/main" id="{69A46466-0F90-475E-9C94-CA837EEFC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B2CDE-885F-4901-8C2C-D3ABD10C0881}"/>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1136486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vi" smtClean="0"/>
              <a:pPr/>
              <a:t>‹#›</a:t>
            </a:fld>
            <a:endParaRPr lang="vi"/>
          </a:p>
        </p:txBody>
      </p:sp>
    </p:spTree>
    <p:extLst>
      <p:ext uri="{BB962C8B-B14F-4D97-AF65-F5344CB8AC3E}">
        <p14:creationId xmlns:p14="http://schemas.microsoft.com/office/powerpoint/2010/main" val="2490363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vi" smtClean="0"/>
              <a:pPr/>
              <a:t>‹#›</a:t>
            </a:fld>
            <a:endParaRPr lang="vi"/>
          </a:p>
        </p:txBody>
      </p:sp>
    </p:spTree>
    <p:extLst>
      <p:ext uri="{BB962C8B-B14F-4D97-AF65-F5344CB8AC3E}">
        <p14:creationId xmlns:p14="http://schemas.microsoft.com/office/powerpoint/2010/main" val="3097785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1190-0EF5-4CDC-8F99-29DD550435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480C99-FFC3-44A3-91C4-3282BE36A2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6596E-BA50-4A04-AECF-88A925140848}"/>
              </a:ext>
            </a:extLst>
          </p:cNvPr>
          <p:cNvSpPr>
            <a:spLocks noGrp="1"/>
          </p:cNvSpPr>
          <p:nvPr>
            <p:ph type="dt" sz="half" idx="10"/>
          </p:nvPr>
        </p:nvSpPr>
        <p:spPr/>
        <p:txBody>
          <a:bodyPr/>
          <a:lstStyle/>
          <a:p>
            <a:fld id="{4356D019-63E1-4F97-A65E-7A609D90A666}" type="datetimeFigureOut">
              <a:rPr lang="en-US" smtClean="0"/>
              <a:t>3/7/2024</a:t>
            </a:fld>
            <a:endParaRPr lang="en-US"/>
          </a:p>
        </p:txBody>
      </p:sp>
      <p:sp>
        <p:nvSpPr>
          <p:cNvPr id="5" name="Footer Placeholder 4">
            <a:extLst>
              <a:ext uri="{FF2B5EF4-FFF2-40B4-BE49-F238E27FC236}">
                <a16:creationId xmlns:a16="http://schemas.microsoft.com/office/drawing/2014/main" id="{C86EAC35-9E5A-45D8-B0FF-A9D10D2D7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4582D-08EE-4A0A-BDFC-32596F3332D7}"/>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33109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0D3B-ED68-4A64-AC08-3D9B4F22FB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587A2C-6658-4DD5-BF06-883B7ECAA2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33B06B-9C6B-4C42-97E8-8F1B62DC992D}"/>
              </a:ext>
            </a:extLst>
          </p:cNvPr>
          <p:cNvSpPr>
            <a:spLocks noGrp="1"/>
          </p:cNvSpPr>
          <p:nvPr>
            <p:ph type="dt" sz="half" idx="10"/>
          </p:nvPr>
        </p:nvSpPr>
        <p:spPr/>
        <p:txBody>
          <a:bodyPr/>
          <a:lstStyle/>
          <a:p>
            <a:fld id="{4356D019-63E1-4F97-A65E-7A609D90A666}" type="datetimeFigureOut">
              <a:rPr lang="en-US" smtClean="0"/>
              <a:t>3/7/2024</a:t>
            </a:fld>
            <a:endParaRPr lang="en-US"/>
          </a:p>
        </p:txBody>
      </p:sp>
      <p:sp>
        <p:nvSpPr>
          <p:cNvPr id="5" name="Footer Placeholder 4">
            <a:extLst>
              <a:ext uri="{FF2B5EF4-FFF2-40B4-BE49-F238E27FC236}">
                <a16:creationId xmlns:a16="http://schemas.microsoft.com/office/drawing/2014/main" id="{118C2FDF-A2B1-49B7-9F9B-17DEA2A56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2B776-F0A0-49F8-BA9F-38D45B444D23}"/>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519610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1569-D380-43D4-BAC0-3517FBB6F8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B2CF91-52C3-4BFF-A12E-4225B7064E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32F630-B897-4DAF-B79C-AE0FD9BC4F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EC350A-D19C-473A-A0AB-55BEEA940800}"/>
              </a:ext>
            </a:extLst>
          </p:cNvPr>
          <p:cNvSpPr>
            <a:spLocks noGrp="1"/>
          </p:cNvSpPr>
          <p:nvPr>
            <p:ph type="dt" sz="half" idx="10"/>
          </p:nvPr>
        </p:nvSpPr>
        <p:spPr/>
        <p:txBody>
          <a:bodyPr/>
          <a:lstStyle/>
          <a:p>
            <a:fld id="{4356D019-63E1-4F97-A65E-7A609D90A666}" type="datetimeFigureOut">
              <a:rPr lang="en-US" smtClean="0"/>
              <a:t>3/7/2024</a:t>
            </a:fld>
            <a:endParaRPr lang="en-US"/>
          </a:p>
        </p:txBody>
      </p:sp>
      <p:sp>
        <p:nvSpPr>
          <p:cNvPr id="6" name="Footer Placeholder 5">
            <a:extLst>
              <a:ext uri="{FF2B5EF4-FFF2-40B4-BE49-F238E27FC236}">
                <a16:creationId xmlns:a16="http://schemas.microsoft.com/office/drawing/2014/main" id="{FCB4061F-48BF-4CB9-8130-A56342FDF5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0EC178-A760-4141-9B92-DA3399678077}"/>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3590532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C0A60-9FFE-4C01-813F-56225C46D0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3CFC79-805B-430E-8525-28AEDE6828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E6F704-896F-415A-A978-9097B1B428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58F69D-A3F4-4312-90D5-A92C52BE1F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184954-A025-4869-868E-8FD7D4E8DA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23DF64-D0D7-4F26-A4A1-4022C5E49DC1}"/>
              </a:ext>
            </a:extLst>
          </p:cNvPr>
          <p:cNvSpPr>
            <a:spLocks noGrp="1"/>
          </p:cNvSpPr>
          <p:nvPr>
            <p:ph type="dt" sz="half" idx="10"/>
          </p:nvPr>
        </p:nvSpPr>
        <p:spPr/>
        <p:txBody>
          <a:bodyPr/>
          <a:lstStyle/>
          <a:p>
            <a:fld id="{4356D019-63E1-4F97-A65E-7A609D90A666}" type="datetimeFigureOut">
              <a:rPr lang="en-US" smtClean="0"/>
              <a:t>3/7/2024</a:t>
            </a:fld>
            <a:endParaRPr lang="en-US"/>
          </a:p>
        </p:txBody>
      </p:sp>
      <p:sp>
        <p:nvSpPr>
          <p:cNvPr id="8" name="Footer Placeholder 7">
            <a:extLst>
              <a:ext uri="{FF2B5EF4-FFF2-40B4-BE49-F238E27FC236}">
                <a16:creationId xmlns:a16="http://schemas.microsoft.com/office/drawing/2014/main" id="{5347591E-1D22-472D-92E9-7B4CC410B3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49472E-830F-493B-85FB-C4A857AEF567}"/>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2852510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94CB0-A0AC-4419-B7B1-48E3072293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401479-4D35-4062-98B3-D1F233A7FCAB}"/>
              </a:ext>
            </a:extLst>
          </p:cNvPr>
          <p:cNvSpPr>
            <a:spLocks noGrp="1"/>
          </p:cNvSpPr>
          <p:nvPr>
            <p:ph type="dt" sz="half" idx="10"/>
          </p:nvPr>
        </p:nvSpPr>
        <p:spPr/>
        <p:txBody>
          <a:bodyPr/>
          <a:lstStyle/>
          <a:p>
            <a:fld id="{4356D019-63E1-4F97-A65E-7A609D90A666}" type="datetimeFigureOut">
              <a:rPr lang="en-US" smtClean="0"/>
              <a:t>3/7/2024</a:t>
            </a:fld>
            <a:endParaRPr lang="en-US"/>
          </a:p>
        </p:txBody>
      </p:sp>
      <p:sp>
        <p:nvSpPr>
          <p:cNvPr id="4" name="Footer Placeholder 3">
            <a:extLst>
              <a:ext uri="{FF2B5EF4-FFF2-40B4-BE49-F238E27FC236}">
                <a16:creationId xmlns:a16="http://schemas.microsoft.com/office/drawing/2014/main" id="{6ACF93A8-5281-4575-AE16-9EC0A08A9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EBDD1-1BF5-4E5A-9915-275D49E62018}"/>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2682233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5B63CE-E888-4200-80E8-A559C817DD84}"/>
              </a:ext>
            </a:extLst>
          </p:cNvPr>
          <p:cNvSpPr>
            <a:spLocks noGrp="1"/>
          </p:cNvSpPr>
          <p:nvPr>
            <p:ph type="dt" sz="half" idx="10"/>
          </p:nvPr>
        </p:nvSpPr>
        <p:spPr/>
        <p:txBody>
          <a:bodyPr/>
          <a:lstStyle/>
          <a:p>
            <a:fld id="{4356D019-63E1-4F97-A65E-7A609D90A666}" type="datetimeFigureOut">
              <a:rPr lang="en-US" smtClean="0"/>
              <a:t>3/7/2024</a:t>
            </a:fld>
            <a:endParaRPr lang="en-US"/>
          </a:p>
        </p:txBody>
      </p:sp>
      <p:sp>
        <p:nvSpPr>
          <p:cNvPr id="3" name="Footer Placeholder 2">
            <a:extLst>
              <a:ext uri="{FF2B5EF4-FFF2-40B4-BE49-F238E27FC236}">
                <a16:creationId xmlns:a16="http://schemas.microsoft.com/office/drawing/2014/main" id="{29C53913-512E-4497-A137-441FD560D6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3E24B9-4294-4009-8BE8-A3A9C07EFB91}"/>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2608061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8F99-1CB3-4700-9ED3-4F7C8D2D9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507747-0957-4DCA-BA52-7B9C5D6338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C10F54-1AA4-4B71-A002-F101AED67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72BEC2-58B9-40E0-B893-2721D3112654}"/>
              </a:ext>
            </a:extLst>
          </p:cNvPr>
          <p:cNvSpPr>
            <a:spLocks noGrp="1"/>
          </p:cNvSpPr>
          <p:nvPr>
            <p:ph type="dt" sz="half" idx="10"/>
          </p:nvPr>
        </p:nvSpPr>
        <p:spPr/>
        <p:txBody>
          <a:bodyPr/>
          <a:lstStyle/>
          <a:p>
            <a:fld id="{4356D019-63E1-4F97-A65E-7A609D90A666}" type="datetimeFigureOut">
              <a:rPr lang="en-US" smtClean="0"/>
              <a:t>3/7/2024</a:t>
            </a:fld>
            <a:endParaRPr lang="en-US"/>
          </a:p>
        </p:txBody>
      </p:sp>
      <p:sp>
        <p:nvSpPr>
          <p:cNvPr id="6" name="Footer Placeholder 5">
            <a:extLst>
              <a:ext uri="{FF2B5EF4-FFF2-40B4-BE49-F238E27FC236}">
                <a16:creationId xmlns:a16="http://schemas.microsoft.com/office/drawing/2014/main" id="{D671F882-AD00-4101-8DBE-67459FD7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02D96F-C5C8-4EEE-A9DE-79289B4125B8}"/>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100565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9B46-EC65-4108-A833-C8001CD21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D2057-5883-4632-91C1-2A2ED0EE4E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398AC2-07E2-40CD-B3F6-49E55BF86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567C4-414A-489B-B263-9B4C41619A04}"/>
              </a:ext>
            </a:extLst>
          </p:cNvPr>
          <p:cNvSpPr>
            <a:spLocks noGrp="1"/>
          </p:cNvSpPr>
          <p:nvPr>
            <p:ph type="dt" sz="half" idx="10"/>
          </p:nvPr>
        </p:nvSpPr>
        <p:spPr/>
        <p:txBody>
          <a:bodyPr/>
          <a:lstStyle/>
          <a:p>
            <a:fld id="{4356D019-63E1-4F97-A65E-7A609D90A666}" type="datetimeFigureOut">
              <a:rPr lang="en-US" smtClean="0"/>
              <a:t>3/7/2024</a:t>
            </a:fld>
            <a:endParaRPr lang="en-US"/>
          </a:p>
        </p:txBody>
      </p:sp>
      <p:sp>
        <p:nvSpPr>
          <p:cNvPr id="6" name="Footer Placeholder 5">
            <a:extLst>
              <a:ext uri="{FF2B5EF4-FFF2-40B4-BE49-F238E27FC236}">
                <a16:creationId xmlns:a16="http://schemas.microsoft.com/office/drawing/2014/main" id="{75C57D88-07F3-4275-878E-C8C8888E80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A607F9-8C5F-40A0-A6A3-32BA93DE5953}"/>
              </a:ext>
            </a:extLst>
          </p:cNvPr>
          <p:cNvSpPr>
            <a:spLocks noGrp="1"/>
          </p:cNvSpPr>
          <p:nvPr>
            <p:ph type="sldNum" sz="quarter" idx="12"/>
          </p:nvPr>
        </p:nvSpPr>
        <p:spPr/>
        <p:txBody>
          <a:bodyPr/>
          <a:lstStyle/>
          <a:p>
            <a:fld id="{8F449A36-AEB5-425D-8512-C99B84CF9B06}" type="slidenum">
              <a:rPr lang="en-US" smtClean="0"/>
              <a:t>‹#›</a:t>
            </a:fld>
            <a:endParaRPr lang="en-US"/>
          </a:p>
        </p:txBody>
      </p:sp>
    </p:spTree>
    <p:extLst>
      <p:ext uri="{BB962C8B-B14F-4D97-AF65-F5344CB8AC3E}">
        <p14:creationId xmlns:p14="http://schemas.microsoft.com/office/powerpoint/2010/main" val="314060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865601-5CC7-477D-B2E4-D506E920B0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4A433E-E65C-43D8-8721-26CC52A779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3CF9D-0D76-48DC-B933-543EFF0BB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56D019-63E1-4F97-A65E-7A609D90A666}" type="datetimeFigureOut">
              <a:rPr lang="en-US" smtClean="0"/>
              <a:t>3/7/2024</a:t>
            </a:fld>
            <a:endParaRPr lang="en-US"/>
          </a:p>
        </p:txBody>
      </p:sp>
      <p:sp>
        <p:nvSpPr>
          <p:cNvPr id="5" name="Footer Placeholder 4">
            <a:extLst>
              <a:ext uri="{FF2B5EF4-FFF2-40B4-BE49-F238E27FC236}">
                <a16:creationId xmlns:a16="http://schemas.microsoft.com/office/drawing/2014/main" id="{6DD1E916-B6AC-4C22-B6BB-16170762B8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91CC8B-1E4B-47BE-83AA-02717550D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49A36-AEB5-425D-8512-C99B84CF9B06}" type="slidenum">
              <a:rPr lang="en-US" smtClean="0"/>
              <a:t>‹#›</a:t>
            </a:fld>
            <a:endParaRPr lang="en-US"/>
          </a:p>
        </p:txBody>
      </p:sp>
    </p:spTree>
    <p:extLst>
      <p:ext uri="{BB962C8B-B14F-4D97-AF65-F5344CB8AC3E}">
        <p14:creationId xmlns:p14="http://schemas.microsoft.com/office/powerpoint/2010/main" val="373425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antri.com.vn/phap-luat/lap-bien-ban-quan-tri-vien-fanpgage-duyet-tin-the-la-toang-roi-20210921102929350.htm"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2.jpe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8.png"/><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1.png"/><Relationship Id="rId5" Type="http://schemas.openxmlformats.org/officeDocument/2006/relationships/image" Target="../media/image19.emf"/><Relationship Id="rId4"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forms.gle/q95vRxcfxrgaoZ9R7"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qdnd.vn/phong-chong-tu-dien-bien-tu-chuyen-hoa/noi-khong-di-doi-voi-lam-benh-trong-can-giai-nguy-chua-gap-617783"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tuoitre.vn/4-vi-pham-nghiem-trong-cua-bi-thu-nguyen-xuan-anh-20170919080555981.ht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antri.com.vn/the-thao/chu-tich-clb-hai-phong-xin-ve-cho-cdv-cam-ket-khong-dot-phao-sang-20230412175725620.htm?fbclid=IwAR1BlaJwwCAK7PsiEka7OazhYBW0iOgGzbRYCYnVcTrE-D7KBj-r3Wp51Ac"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hyperlink" Target="https://tuoitre.vn/cdv-hai-phong-dot-phao-sang-tren-san-hang-day-20230413190303117.htm?fbclid=IwAR3Zd2LASaAhARWfNCaz2kMmwsmb8ji0a692q6eg5afNZKDT-SsinhM33o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bwMode="auto">
          <a:xfrm>
            <a:off x="1905000" y="46038"/>
            <a:ext cx="8229600" cy="868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sz="2800" b="1">
                <a:latin typeface="Arial" panose="020B0604020202020204" pitchFamily="34" charset="0"/>
                <a:cs typeface="Arial" panose="020B0604020202020204" pitchFamily="34" charset="0"/>
              </a:rPr>
              <a:t>Review of Chapter 1</a:t>
            </a:r>
          </a:p>
        </p:txBody>
      </p:sp>
      <p:sp>
        <p:nvSpPr>
          <p:cNvPr id="5" name="Rectangle 14">
            <a:extLst>
              <a:ext uri="{FF2B5EF4-FFF2-40B4-BE49-F238E27FC236}">
                <a16:creationId xmlns:a16="http://schemas.microsoft.com/office/drawing/2014/main" id="{83A5B679-5E98-47D4-8342-6F901D770DF0}"/>
              </a:ext>
            </a:extLst>
          </p:cNvPr>
          <p:cNvSpPr>
            <a:spLocks noChangeArrowheads="1"/>
          </p:cNvSpPr>
          <p:nvPr/>
        </p:nvSpPr>
        <p:spPr bwMode="auto">
          <a:xfrm>
            <a:off x="925386" y="986148"/>
            <a:ext cx="9856027" cy="50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sz="2000" b="1"/>
              <a:t>Critical thinking </a:t>
            </a:r>
            <a:r>
              <a:rPr lang="en-US" sz="2000"/>
              <a:t>means</a:t>
            </a:r>
            <a:r>
              <a:rPr lang="en-US" altLang="en-US" sz="2000" i="1"/>
              <a:t> </a:t>
            </a:r>
            <a:r>
              <a:rPr lang="en-US" altLang="en-US" sz="2000" u="sng"/>
              <a:t>skilled judgment</a:t>
            </a:r>
            <a:r>
              <a:rPr lang="en-US" altLang="en-US" sz="2000"/>
              <a:t> or </a:t>
            </a:r>
            <a:r>
              <a:rPr lang="en-US" altLang="en-US" sz="2000" u="sng"/>
              <a:t>observation</a:t>
            </a:r>
            <a:r>
              <a:rPr lang="en-US" altLang="en-US" sz="2000"/>
              <a:t> </a:t>
            </a:r>
            <a:r>
              <a:rPr lang="en-US" sz="2000"/>
              <a:t>by clear intellectual standards </a:t>
            </a:r>
            <a:endParaRPr lang="en-US" sz="2800"/>
          </a:p>
        </p:txBody>
      </p:sp>
      <p:sp>
        <p:nvSpPr>
          <p:cNvPr id="9" name="Text Box 4">
            <a:extLst>
              <a:ext uri="{FF2B5EF4-FFF2-40B4-BE49-F238E27FC236}">
                <a16:creationId xmlns:a16="http://schemas.microsoft.com/office/drawing/2014/main" id="{47E8B413-C4BE-4C65-940C-0956B108581D}"/>
              </a:ext>
            </a:extLst>
          </p:cNvPr>
          <p:cNvSpPr txBox="1">
            <a:spLocks noChangeArrowheads="1"/>
          </p:cNvSpPr>
          <p:nvPr/>
        </p:nvSpPr>
        <p:spPr bwMode="auto">
          <a:xfrm>
            <a:off x="5227322" y="1963784"/>
            <a:ext cx="3657600"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Bef>
                <a:spcPct val="50000"/>
              </a:spcBef>
            </a:pPr>
            <a:r>
              <a:rPr lang="en-US" b="1"/>
              <a:t>Barriers to critical thinking: </a:t>
            </a:r>
          </a:p>
          <a:p>
            <a:pPr>
              <a:spcBef>
                <a:spcPct val="50000"/>
              </a:spcBef>
              <a:buFontTx/>
              <a:buAutoNum type="arabicPeriod"/>
            </a:pPr>
            <a:r>
              <a:rPr lang="en-US"/>
              <a:t>Egocentrism </a:t>
            </a:r>
          </a:p>
          <a:p>
            <a:pPr>
              <a:spcBef>
                <a:spcPct val="50000"/>
              </a:spcBef>
              <a:buFontTx/>
              <a:buAutoNum type="arabicPeriod"/>
            </a:pPr>
            <a:r>
              <a:rPr lang="en-US"/>
              <a:t> </a:t>
            </a:r>
            <a:r>
              <a:rPr lang="en-US" err="1"/>
              <a:t>Sociocentrism</a:t>
            </a:r>
            <a:r>
              <a:rPr lang="en-US"/>
              <a:t> </a:t>
            </a:r>
          </a:p>
          <a:p>
            <a:pPr>
              <a:spcBef>
                <a:spcPct val="50000"/>
              </a:spcBef>
              <a:buFontTx/>
              <a:buAutoNum type="arabicPeriod"/>
            </a:pPr>
            <a:r>
              <a:rPr lang="en-US"/>
              <a:t> Unwarranted assumption </a:t>
            </a:r>
          </a:p>
          <a:p>
            <a:pPr>
              <a:spcBef>
                <a:spcPct val="50000"/>
              </a:spcBef>
              <a:buFontTx/>
              <a:buAutoNum type="arabicPeriod"/>
            </a:pPr>
            <a:r>
              <a:rPr lang="en-US"/>
              <a:t> Relativistic thinking </a:t>
            </a:r>
          </a:p>
          <a:p>
            <a:pPr>
              <a:spcBef>
                <a:spcPct val="50000"/>
              </a:spcBef>
              <a:buFontTx/>
              <a:buAutoNum type="arabicPeriod"/>
            </a:pPr>
            <a:r>
              <a:rPr lang="en-US"/>
              <a:t> Wishful thinking  </a:t>
            </a:r>
          </a:p>
        </p:txBody>
      </p:sp>
      <p:sp>
        <p:nvSpPr>
          <p:cNvPr id="10" name="Text Box 4">
            <a:extLst>
              <a:ext uri="{FF2B5EF4-FFF2-40B4-BE49-F238E27FC236}">
                <a16:creationId xmlns:a16="http://schemas.microsoft.com/office/drawing/2014/main" id="{445A06AB-ED61-46D2-922C-2B135594CAD9}"/>
              </a:ext>
            </a:extLst>
          </p:cNvPr>
          <p:cNvSpPr txBox="1">
            <a:spLocks noChangeArrowheads="1"/>
          </p:cNvSpPr>
          <p:nvPr/>
        </p:nvSpPr>
        <p:spPr bwMode="auto">
          <a:xfrm>
            <a:off x="944880" y="1963784"/>
            <a:ext cx="41910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Bef>
                <a:spcPct val="50000"/>
              </a:spcBef>
            </a:pPr>
            <a:r>
              <a:rPr lang="en-US" b="1"/>
              <a:t>Eight standards of critical thinking: </a:t>
            </a:r>
          </a:p>
          <a:p>
            <a:pPr>
              <a:spcBef>
                <a:spcPct val="50000"/>
              </a:spcBef>
              <a:buFontTx/>
              <a:buAutoNum type="arabicPeriod"/>
            </a:pPr>
            <a:r>
              <a:rPr lang="en-US"/>
              <a:t>Clarity</a:t>
            </a:r>
          </a:p>
          <a:p>
            <a:pPr>
              <a:spcBef>
                <a:spcPct val="50000"/>
              </a:spcBef>
              <a:buFontTx/>
              <a:buAutoNum type="arabicPeriod"/>
            </a:pPr>
            <a:r>
              <a:rPr lang="en-US"/>
              <a:t>Accuracy</a:t>
            </a:r>
          </a:p>
          <a:p>
            <a:pPr>
              <a:spcBef>
                <a:spcPct val="50000"/>
              </a:spcBef>
              <a:buFontTx/>
              <a:buAutoNum type="arabicPeriod"/>
            </a:pPr>
            <a:r>
              <a:rPr lang="en-US"/>
              <a:t>Precision</a:t>
            </a:r>
          </a:p>
          <a:p>
            <a:pPr>
              <a:spcBef>
                <a:spcPct val="50000"/>
              </a:spcBef>
              <a:buFontTx/>
              <a:buAutoNum type="arabicPeriod"/>
            </a:pPr>
            <a:r>
              <a:rPr lang="en-US"/>
              <a:t>Relevance</a:t>
            </a:r>
          </a:p>
          <a:p>
            <a:pPr>
              <a:spcBef>
                <a:spcPct val="50000"/>
              </a:spcBef>
              <a:buFontTx/>
              <a:buAutoNum type="arabicPeriod"/>
            </a:pPr>
            <a:r>
              <a:rPr lang="en-US"/>
              <a:t>Consistency</a:t>
            </a:r>
          </a:p>
          <a:p>
            <a:pPr>
              <a:spcBef>
                <a:spcPct val="50000"/>
              </a:spcBef>
              <a:buFontTx/>
              <a:buAutoNum type="arabicPeriod"/>
            </a:pPr>
            <a:r>
              <a:rPr lang="en-US"/>
              <a:t>Logical correctness</a:t>
            </a:r>
          </a:p>
          <a:p>
            <a:pPr>
              <a:spcBef>
                <a:spcPct val="50000"/>
              </a:spcBef>
              <a:buFontTx/>
              <a:buAutoNum type="arabicPeriod"/>
            </a:pPr>
            <a:r>
              <a:rPr lang="en-US"/>
              <a:t>Completeness</a:t>
            </a:r>
          </a:p>
          <a:p>
            <a:pPr>
              <a:spcBef>
                <a:spcPct val="50000"/>
              </a:spcBef>
              <a:buFontTx/>
              <a:buAutoNum type="arabicPeriod"/>
            </a:pPr>
            <a:r>
              <a:rPr lang="en-US"/>
              <a:t>Fairness</a:t>
            </a:r>
          </a:p>
        </p:txBody>
      </p:sp>
      <p:pic>
        <p:nvPicPr>
          <p:cNvPr id="4" name="Picture 3">
            <a:extLst>
              <a:ext uri="{FF2B5EF4-FFF2-40B4-BE49-F238E27FC236}">
                <a16:creationId xmlns:a16="http://schemas.microsoft.com/office/drawing/2014/main" id="{8A7A82C6-C744-4AE3-95CF-8B9264E53448}"/>
              </a:ext>
            </a:extLst>
          </p:cNvPr>
          <p:cNvPicPr>
            <a:picLocks noChangeAspect="1"/>
          </p:cNvPicPr>
          <p:nvPr/>
        </p:nvPicPr>
        <p:blipFill>
          <a:blip r:embed="rId2"/>
          <a:stretch>
            <a:fillRect/>
          </a:stretch>
        </p:blipFill>
        <p:spPr>
          <a:xfrm>
            <a:off x="8653462" y="2319745"/>
            <a:ext cx="2962275" cy="3124200"/>
          </a:xfrm>
          <a:prstGeom prst="rect">
            <a:avLst/>
          </a:prstGeom>
        </p:spPr>
      </p:pic>
    </p:spTree>
    <p:extLst>
      <p:ext uri="{BB962C8B-B14F-4D97-AF65-F5344CB8AC3E}">
        <p14:creationId xmlns:p14="http://schemas.microsoft.com/office/powerpoint/2010/main" val="341186039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vi"/>
              <a:t>Real life example 4:</a:t>
            </a:r>
            <a:endParaRPr/>
          </a:p>
        </p:txBody>
      </p:sp>
      <p:sp>
        <p:nvSpPr>
          <p:cNvPr id="78" name="Google Shape;78;p17"/>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Autofit/>
          </a:bodyPr>
          <a:lstStyle/>
          <a:p>
            <a:pPr marL="0" indent="0">
              <a:buNone/>
            </a:pPr>
            <a:endParaRPr sz="1800">
              <a:solidFill>
                <a:srgbClr val="333333"/>
              </a:solidFill>
            </a:endParaRPr>
          </a:p>
          <a:p>
            <a:pPr marL="0" indent="0">
              <a:spcBef>
                <a:spcPts val="1600"/>
              </a:spcBef>
              <a:buNone/>
            </a:pPr>
            <a:endParaRPr sz="1800">
              <a:solidFill>
                <a:srgbClr val="333333"/>
              </a:solidFill>
            </a:endParaRPr>
          </a:p>
          <a:p>
            <a:pPr marL="0" indent="0">
              <a:spcBef>
                <a:spcPts val="1600"/>
              </a:spcBef>
              <a:buNone/>
            </a:pPr>
            <a:endParaRPr sz="1800">
              <a:solidFill>
                <a:srgbClr val="333333"/>
              </a:solidFill>
            </a:endParaRPr>
          </a:p>
          <a:p>
            <a:pPr marL="0" indent="0">
              <a:spcBef>
                <a:spcPts val="1600"/>
              </a:spcBef>
              <a:buNone/>
            </a:pPr>
            <a:endParaRPr sz="1800">
              <a:solidFill>
                <a:srgbClr val="333333"/>
              </a:solidFill>
            </a:endParaRPr>
          </a:p>
          <a:p>
            <a:pPr marL="0" indent="0">
              <a:spcBef>
                <a:spcPts val="1600"/>
              </a:spcBef>
              <a:buNone/>
            </a:pPr>
            <a:endParaRPr sz="1800">
              <a:solidFill>
                <a:srgbClr val="333333"/>
              </a:solidFill>
            </a:endParaRPr>
          </a:p>
          <a:p>
            <a:pPr marL="0" indent="0">
              <a:spcBef>
                <a:spcPts val="1600"/>
              </a:spcBef>
              <a:spcAft>
                <a:spcPts val="1600"/>
              </a:spcAft>
              <a:buNone/>
            </a:pPr>
            <a:r>
              <a:rPr lang="vi" sz="1800">
                <a:solidFill>
                  <a:srgbClr val="333333"/>
                </a:solidFill>
              </a:rPr>
              <a:t>Một tài khoản facebook có tên "H.H." đăng tải lên nhóm "Hội ăn vặt Đà Nẵng" bài viết có nội dung </a:t>
            </a:r>
            <a:r>
              <a:rPr lang="vi" sz="1800" b="1" i="1" u="sng">
                <a:solidFill>
                  <a:srgbClr val="333333"/>
                </a:solidFill>
              </a:rPr>
              <a:t>xuyên tạc về tình hình dịch bệnh</a:t>
            </a:r>
            <a:r>
              <a:rPr lang="vi" sz="1800">
                <a:solidFill>
                  <a:srgbClr val="333333"/>
                </a:solidFill>
              </a:rPr>
              <a:t>: </a:t>
            </a:r>
            <a:r>
              <a:rPr lang="vi" sz="1800" i="1">
                <a:solidFill>
                  <a:srgbClr val="333333"/>
                </a:solidFill>
              </a:rPr>
              <a:t>"Thế là toang rồi? Giờ KCN mới mở cửa được có vài ngày đã có 300 F0 rồi như này giờ truy vết kiểu gì đây. Sao khổ quá vậy".</a:t>
            </a:r>
            <a:endParaRPr/>
          </a:p>
        </p:txBody>
      </p:sp>
      <p:sp>
        <p:nvSpPr>
          <p:cNvPr id="79" name="Google Shape;79;p17">
            <a:hlinkClick r:id="rId3"/>
          </p:cNvPr>
          <p:cNvSpPr txBox="1">
            <a:spLocks noGrp="1"/>
          </p:cNvSpPr>
          <p:nvPr>
            <p:ph type="body" idx="2"/>
          </p:nvPr>
        </p:nvSpPr>
        <p:spPr>
          <a:xfrm>
            <a:off x="6443200" y="1445000"/>
            <a:ext cx="5333200" cy="4555200"/>
          </a:xfrm>
          <a:prstGeom prst="rect">
            <a:avLst/>
          </a:prstGeom>
        </p:spPr>
        <p:txBody>
          <a:bodyPr spcFirstLastPara="1" vert="horz" wrap="square" lIns="121900" tIns="121900" rIns="121900" bIns="121900" rtlCol="0" anchor="t" anchorCtr="0">
            <a:normAutofit/>
          </a:bodyPr>
          <a:lstStyle/>
          <a:p>
            <a:pPr marL="0" indent="0">
              <a:buNone/>
            </a:pPr>
            <a:r>
              <a:rPr lang="vi">
                <a:latin typeface="Times New Roman"/>
                <a:ea typeface="Times New Roman"/>
                <a:cs typeface="Times New Roman"/>
                <a:sym typeface="Times New Roman"/>
              </a:rPr>
              <a:t>⇒ </a:t>
            </a:r>
            <a:r>
              <a:rPr lang="vi" b="1">
                <a:latin typeface="Times New Roman"/>
                <a:ea typeface="Times New Roman"/>
                <a:cs typeface="Times New Roman"/>
                <a:sym typeface="Times New Roman"/>
              </a:rPr>
              <a:t>Missing accuracy</a:t>
            </a:r>
            <a:endParaRPr b="1">
              <a:latin typeface="Times New Roman"/>
              <a:ea typeface="Times New Roman"/>
              <a:cs typeface="Times New Roman"/>
              <a:sym typeface="Times New Roman"/>
            </a:endParaRPr>
          </a:p>
          <a:p>
            <a:pPr marL="0" indent="0">
              <a:spcBef>
                <a:spcPts val="1600"/>
              </a:spcBef>
              <a:buNone/>
            </a:pPr>
            <a:r>
              <a:rPr lang="vi">
                <a:latin typeface="Times New Roman"/>
                <a:ea typeface="Times New Roman"/>
                <a:cs typeface="Times New Roman"/>
                <a:sym typeface="Times New Roman"/>
              </a:rPr>
              <a:t>Brief explanation: A facebook’s account named “H.H” has posted a distorted news about COVID-19 during the pandemic.</a:t>
            </a:r>
            <a:endParaRPr>
              <a:latin typeface="Times New Roman"/>
              <a:ea typeface="Times New Roman"/>
              <a:cs typeface="Times New Roman"/>
              <a:sym typeface="Times New Roman"/>
            </a:endParaRPr>
          </a:p>
          <a:p>
            <a:pPr marL="0" indent="0">
              <a:spcBef>
                <a:spcPts val="1600"/>
              </a:spcBef>
              <a:spcAft>
                <a:spcPts val="1600"/>
              </a:spcAft>
              <a:buClr>
                <a:schemeClr val="dk1"/>
              </a:buClr>
              <a:buSzPts val="1100"/>
              <a:buNone/>
            </a:pPr>
            <a:r>
              <a:rPr lang="vi">
                <a:latin typeface="Times New Roman"/>
                <a:ea typeface="Times New Roman"/>
                <a:cs typeface="Times New Roman"/>
                <a:sym typeface="Times New Roman"/>
              </a:rPr>
              <a:t>Source: </a:t>
            </a:r>
            <a:endParaRPr>
              <a:latin typeface="Times New Roman"/>
              <a:ea typeface="Times New Roman"/>
              <a:cs typeface="Times New Roman"/>
              <a:sym typeface="Times New Roman"/>
            </a:endParaRPr>
          </a:p>
        </p:txBody>
      </p:sp>
      <p:pic>
        <p:nvPicPr>
          <p:cNvPr id="80" name="Google Shape;80;p17"/>
          <p:cNvPicPr preferRelativeResize="0"/>
          <p:nvPr/>
        </p:nvPicPr>
        <p:blipFill>
          <a:blip r:embed="rId4">
            <a:alphaModFix/>
          </a:blip>
          <a:stretch>
            <a:fillRect/>
          </a:stretch>
        </p:blipFill>
        <p:spPr>
          <a:xfrm>
            <a:off x="415600" y="1445000"/>
            <a:ext cx="5333200" cy="2562533"/>
          </a:xfrm>
          <a:prstGeom prst="rect">
            <a:avLst/>
          </a:prstGeom>
          <a:noFill/>
          <a:ln>
            <a:noFill/>
          </a:ln>
        </p:spPr>
      </p:pic>
      <p:sp>
        <p:nvSpPr>
          <p:cNvPr id="81" name="Google Shape;81;p17"/>
          <p:cNvSpPr txBox="1"/>
          <p:nvPr/>
        </p:nvSpPr>
        <p:spPr>
          <a:xfrm>
            <a:off x="7227600" y="2572633"/>
            <a:ext cx="4887600" cy="2000400"/>
          </a:xfrm>
          <a:prstGeom prst="rect">
            <a:avLst/>
          </a:prstGeom>
          <a:noFill/>
          <a:ln>
            <a:noFill/>
          </a:ln>
        </p:spPr>
        <p:txBody>
          <a:bodyPr spcFirstLastPara="1" wrap="square" lIns="121900" tIns="121900" rIns="121900" bIns="121900" anchor="ctr" anchorCtr="0">
            <a:noAutofit/>
          </a:bodyPr>
          <a:lstStyle/>
          <a:p>
            <a:r>
              <a:rPr lang="vi" sz="1467" u="sng">
                <a:solidFill>
                  <a:schemeClr val="hlink"/>
                </a:solidFill>
                <a:hlinkClick r:id="rId3"/>
              </a:rPr>
              <a:t>Lập biên bản quản trị viên fanpgage duyệt tin "thế là toang rồi..."</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69E7EB6-6D26-47AE-B395-DFF78EDAA851}" type="slidenum">
              <a:rPr lang="en-US" smtClean="0"/>
              <a:pPr>
                <a:defRPr/>
              </a:pPr>
              <a:t>11</a:t>
            </a:fld>
            <a:endParaRPr lang="en-US"/>
          </a:p>
        </p:txBody>
      </p:sp>
      <p:sp>
        <p:nvSpPr>
          <p:cNvPr id="15363" name="Rectangle 4"/>
          <p:cNvSpPr>
            <a:spLocks noChangeArrowheads="1"/>
          </p:cNvSpPr>
          <p:nvPr/>
        </p:nvSpPr>
        <p:spPr bwMode="auto">
          <a:xfrm>
            <a:off x="1676400" y="1753998"/>
            <a:ext cx="83058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0"/>
              </a:spcBef>
              <a:buClrTx/>
              <a:buSzTx/>
              <a:buFontTx/>
              <a:buNone/>
            </a:pPr>
            <a:r>
              <a:rPr lang="en-US" altLang="en-US" sz="4400" b="1">
                <a:solidFill>
                  <a:schemeClr val="tx1"/>
                </a:solidFill>
                <a:latin typeface="Arial" charset="0"/>
              </a:rPr>
              <a:t>Chapter 2</a:t>
            </a:r>
          </a:p>
          <a:p>
            <a:pPr algn="ctr">
              <a:spcBef>
                <a:spcPct val="0"/>
              </a:spcBef>
              <a:buClrTx/>
              <a:buSzTx/>
              <a:buFontTx/>
              <a:buNone/>
            </a:pPr>
            <a:endParaRPr lang="en-US" altLang="en-US" sz="4400" b="1">
              <a:solidFill>
                <a:schemeClr val="tx1"/>
              </a:solidFill>
              <a:latin typeface="Arial" charset="0"/>
            </a:endParaRPr>
          </a:p>
          <a:p>
            <a:pPr>
              <a:spcBef>
                <a:spcPct val="0"/>
              </a:spcBef>
              <a:buClrTx/>
              <a:buSzTx/>
              <a:buFontTx/>
              <a:buNone/>
            </a:pPr>
            <a:r>
              <a:rPr lang="en-US" altLang="en-US" sz="3600" b="1">
                <a:solidFill>
                  <a:schemeClr val="tx1"/>
                </a:solidFill>
                <a:latin typeface="Arial" charset="0"/>
              </a:rPr>
              <a:t> </a:t>
            </a:r>
          </a:p>
          <a:p>
            <a:pPr algn="ctr">
              <a:spcBef>
                <a:spcPct val="0"/>
              </a:spcBef>
              <a:buClrTx/>
              <a:buSzTx/>
              <a:buFontTx/>
              <a:buNone/>
            </a:pPr>
            <a:r>
              <a:rPr lang="en-US" altLang="en-US" sz="3600" b="1">
                <a:solidFill>
                  <a:schemeClr val="tx1"/>
                </a:solidFill>
                <a:latin typeface="Arial" charset="0"/>
              </a:rPr>
              <a:t>RECOGNIZING ARGUMENTS </a:t>
            </a:r>
          </a:p>
        </p:txBody>
      </p:sp>
    </p:spTree>
  </p:cSld>
  <p:clrMapOvr>
    <a:masterClrMapping/>
  </p:clrMapOvr>
  <p:transition spd="med">
    <p:diamon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600" b="1" cap="none">
                <a:effectLst/>
                <a:latin typeface="Arial" panose="020B0604020202020204" pitchFamily="34" charset="0"/>
                <a:cs typeface="Arial" panose="020B0604020202020204" pitchFamily="34" charset="0"/>
              </a:rPr>
              <a:t>CONTENTS</a:t>
            </a:r>
          </a:p>
        </p:txBody>
      </p:sp>
      <p:sp>
        <p:nvSpPr>
          <p:cNvPr id="16387" name="Rectangle 3"/>
          <p:cNvSpPr>
            <a:spLocks noGrp="1"/>
          </p:cNvSpPr>
          <p:nvPr>
            <p:ph type="body" idx="4294967295"/>
          </p:nvPr>
        </p:nvSpPr>
        <p:spPr>
          <a:xfrm>
            <a:off x="1488347" y="1881334"/>
            <a:ext cx="8305800" cy="3235950"/>
          </a:xfrm>
        </p:spPr>
        <p:txBody>
          <a:bodyPr>
            <a:normAutofit/>
          </a:bodyPr>
          <a:lstStyle/>
          <a:p>
            <a:pPr>
              <a:lnSpc>
                <a:spcPct val="150000"/>
              </a:lnSpc>
              <a:buFont typeface="Wingdings 2" pitchFamily="18" charset="2"/>
              <a:buNone/>
            </a:pPr>
            <a:r>
              <a:rPr lang="en-US" altLang="en-US">
                <a:latin typeface="Arial" panose="020B0604020202020204" pitchFamily="34" charset="0"/>
                <a:cs typeface="Arial" panose="020B0604020202020204" pitchFamily="34" charset="0"/>
              </a:rPr>
              <a:t>1. Statements</a:t>
            </a:r>
          </a:p>
          <a:p>
            <a:pPr>
              <a:lnSpc>
                <a:spcPct val="150000"/>
              </a:lnSpc>
              <a:buFont typeface="Wingdings 2" pitchFamily="18" charset="2"/>
              <a:buNone/>
            </a:pPr>
            <a:r>
              <a:rPr lang="en-US" altLang="en-US">
                <a:latin typeface="Arial" panose="020B0604020202020204" pitchFamily="34" charset="0"/>
                <a:cs typeface="Arial" panose="020B0604020202020204" pitchFamily="34" charset="0"/>
              </a:rPr>
              <a:t>2. Non-statements</a:t>
            </a:r>
          </a:p>
          <a:p>
            <a:pPr>
              <a:lnSpc>
                <a:spcPct val="150000"/>
              </a:lnSpc>
              <a:buFont typeface="Wingdings 2" pitchFamily="18" charset="2"/>
              <a:buNone/>
            </a:pPr>
            <a:r>
              <a:rPr lang="en-US" altLang="en-US">
                <a:latin typeface="Arial" panose="020B0604020202020204" pitchFamily="34" charset="0"/>
                <a:cs typeface="Arial" panose="020B0604020202020204" pitchFamily="34" charset="0"/>
              </a:rPr>
              <a:t>3. Arguments</a:t>
            </a:r>
          </a:p>
          <a:p>
            <a:pPr>
              <a:lnSpc>
                <a:spcPct val="150000"/>
              </a:lnSpc>
              <a:buFont typeface="Wingdings 2" pitchFamily="18" charset="2"/>
              <a:buNone/>
            </a:pPr>
            <a:r>
              <a:rPr lang="en-US" altLang="en-US">
                <a:latin typeface="Arial" panose="020B0604020202020204" pitchFamily="34" charset="0"/>
                <a:cs typeface="Arial" panose="020B0604020202020204" pitchFamily="34" charset="0"/>
              </a:rPr>
              <a:t>4. Non-arguments </a:t>
            </a:r>
          </a:p>
        </p:txBody>
      </p:sp>
    </p:spTree>
  </p:cSld>
  <p:clrMapOvr>
    <a:masterClrMapping/>
  </p:clrMapOvr>
  <p:transition spd="med">
    <p:diamond/>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4294967295"/>
          </p:nvPr>
        </p:nvSpPr>
        <p:spPr>
          <a:xfrm>
            <a:off x="268449" y="1116047"/>
            <a:ext cx="11350304" cy="4525962"/>
          </a:xfrm>
        </p:spPr>
        <p:txBody>
          <a:bodyPr/>
          <a:lstStyle/>
          <a:p>
            <a:pPr eaLnBrk="1" hangingPunct="1">
              <a:lnSpc>
                <a:spcPct val="150000"/>
              </a:lnSpc>
              <a:buFontTx/>
              <a:buChar char="-"/>
            </a:pPr>
            <a:r>
              <a:rPr lang="en-US" altLang="en-US">
                <a:latin typeface="Arial" panose="020B0604020202020204" pitchFamily="34" charset="0"/>
                <a:cs typeface="Arial" panose="020B0604020202020204" pitchFamily="34" charset="0"/>
              </a:rPr>
              <a:t>A statement is a sentence/utterance that can be viewed as either </a:t>
            </a:r>
            <a:r>
              <a:rPr lang="en-US" altLang="en-US">
                <a:solidFill>
                  <a:srgbClr val="FF0000"/>
                </a:solidFill>
                <a:latin typeface="Arial" panose="020B0604020202020204" pitchFamily="34" charset="0"/>
                <a:cs typeface="Arial" panose="020B0604020202020204" pitchFamily="34" charset="0"/>
              </a:rPr>
              <a:t>true</a:t>
            </a:r>
            <a:r>
              <a:rPr lang="en-US" altLang="en-US">
                <a:latin typeface="Arial" panose="020B0604020202020204" pitchFamily="34" charset="0"/>
                <a:cs typeface="Arial" panose="020B0604020202020204" pitchFamily="34" charset="0"/>
              </a:rPr>
              <a:t> or </a:t>
            </a:r>
            <a:r>
              <a:rPr lang="en-US" altLang="en-US">
                <a:solidFill>
                  <a:srgbClr val="FF0000"/>
                </a:solidFill>
                <a:latin typeface="Arial" panose="020B0604020202020204" pitchFamily="34" charset="0"/>
                <a:cs typeface="Arial" panose="020B0604020202020204" pitchFamily="34" charset="0"/>
              </a:rPr>
              <a:t>false</a:t>
            </a:r>
            <a:r>
              <a:rPr lang="en-US" altLang="en-US">
                <a:latin typeface="Arial" panose="020B0604020202020204" pitchFamily="34" charset="0"/>
                <a:cs typeface="Arial" panose="020B0604020202020204" pitchFamily="34" charset="0"/>
              </a:rPr>
              <a:t>. </a:t>
            </a:r>
          </a:p>
          <a:p>
            <a:pPr marL="0" indent="0">
              <a:lnSpc>
                <a:spcPct val="150000"/>
              </a:lnSpc>
              <a:buNone/>
            </a:pPr>
            <a:r>
              <a:rPr lang="en-US" altLang="en-US">
                <a:latin typeface="Arial" panose="020B0604020202020204" pitchFamily="34" charset="0"/>
                <a:cs typeface="Arial" panose="020B0604020202020204" pitchFamily="34" charset="0"/>
              </a:rPr>
              <a:t>    Examples: </a:t>
            </a:r>
          </a:p>
          <a:p>
            <a:pPr lvl="1" eaLnBrk="1" hangingPunct="1">
              <a:lnSpc>
                <a:spcPct val="150000"/>
              </a:lnSpc>
              <a:buFontTx/>
              <a:buChar char="-"/>
            </a:pPr>
            <a:r>
              <a:rPr lang="en-US" altLang="en-US">
                <a:solidFill>
                  <a:schemeClr val="tx1"/>
                </a:solidFill>
                <a:latin typeface="Arial" panose="020B0604020202020204" pitchFamily="34" charset="0"/>
                <a:cs typeface="Arial" panose="020B0604020202020204" pitchFamily="34" charset="0"/>
              </a:rPr>
              <a:t>The Covid-19 pandemic began in late 2019.</a:t>
            </a:r>
          </a:p>
          <a:p>
            <a:pPr lvl="1" eaLnBrk="1" hangingPunct="1">
              <a:lnSpc>
                <a:spcPct val="150000"/>
              </a:lnSpc>
              <a:buFontTx/>
              <a:buChar char="-"/>
            </a:pPr>
            <a:r>
              <a:rPr lang="en-US" altLang="en-US">
                <a:solidFill>
                  <a:schemeClr val="tx1"/>
                </a:solidFill>
                <a:latin typeface="Arial" panose="020B0604020202020204" pitchFamily="34" charset="0"/>
                <a:cs typeface="Arial" panose="020B0604020202020204" pitchFamily="34" charset="0"/>
              </a:rPr>
              <a:t>There are three Covid-19 virus variants.  </a:t>
            </a:r>
          </a:p>
          <a:p>
            <a:pPr lvl="1" eaLnBrk="1" hangingPunct="1">
              <a:lnSpc>
                <a:spcPct val="150000"/>
              </a:lnSpc>
              <a:buFontTx/>
              <a:buChar char="-"/>
            </a:pPr>
            <a:r>
              <a:rPr lang="en-US" altLang="en-US">
                <a:solidFill>
                  <a:schemeClr val="tx1"/>
                </a:solidFill>
                <a:latin typeface="Arial" panose="020B0604020202020204" pitchFamily="34" charset="0"/>
                <a:cs typeface="Arial" panose="020B0604020202020204" pitchFamily="34" charset="0"/>
              </a:rPr>
              <a:t>The Covid-19 virus can be controlled effectively by vaccines. </a:t>
            </a:r>
          </a:p>
          <a:p>
            <a:pPr lvl="1" eaLnBrk="1" hangingPunct="1">
              <a:buFontTx/>
              <a:buChar char="-"/>
            </a:pPr>
            <a:endParaRPr lang="en-US" altLang="en-US"/>
          </a:p>
          <a:p>
            <a:pPr eaLnBrk="1" hangingPunct="1">
              <a:buFont typeface="Wingdings 2" pitchFamily="18" charset="2"/>
              <a:buNone/>
            </a:pPr>
            <a:endParaRPr lang="en-US" altLang="en-US"/>
          </a:p>
        </p:txBody>
      </p:sp>
      <p:sp>
        <p:nvSpPr>
          <p:cNvPr id="17411" name="Text Box 5"/>
          <p:cNvSpPr txBox="1">
            <a:spLocks noChangeArrowheads="1"/>
          </p:cNvSpPr>
          <p:nvPr/>
        </p:nvSpPr>
        <p:spPr bwMode="auto">
          <a:xfrm>
            <a:off x="3124200" y="304800"/>
            <a:ext cx="6019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50000"/>
              </a:spcBef>
              <a:buClrTx/>
              <a:buSzTx/>
              <a:buFontTx/>
              <a:buNone/>
            </a:pPr>
            <a:r>
              <a:rPr lang="en-US" altLang="en-US" b="1">
                <a:solidFill>
                  <a:schemeClr val="tx1"/>
                </a:solidFill>
                <a:latin typeface="Arial" charset="0"/>
              </a:rPr>
              <a:t>1. STATEMENTS</a:t>
            </a:r>
          </a:p>
        </p:txBody>
      </p:sp>
      <p:sp>
        <p:nvSpPr>
          <p:cNvPr id="2" name="TextBox 1"/>
          <p:cNvSpPr txBox="1"/>
          <p:nvPr/>
        </p:nvSpPr>
        <p:spPr>
          <a:xfrm>
            <a:off x="9623425" y="3379028"/>
            <a:ext cx="1143000" cy="461665"/>
          </a:xfrm>
          <a:prstGeom prst="rect">
            <a:avLst/>
          </a:prstGeom>
          <a:noFill/>
        </p:spPr>
        <p:txBody>
          <a:bodyPr wrap="square" rtlCol="0">
            <a:spAutoFit/>
          </a:bodyPr>
          <a:lstStyle/>
          <a:p>
            <a:r>
              <a:rPr lang="en-US" sz="2400" b="1">
                <a:solidFill>
                  <a:srgbClr val="FF0000"/>
                </a:solidFill>
              </a:rPr>
              <a:t>True</a:t>
            </a:r>
            <a:endParaRPr lang="en-US" sz="2000" b="1">
              <a:solidFill>
                <a:srgbClr val="FF0000"/>
              </a:solidFill>
            </a:endParaRPr>
          </a:p>
        </p:txBody>
      </p:sp>
      <p:sp>
        <p:nvSpPr>
          <p:cNvPr id="6" name="TextBox 5"/>
          <p:cNvSpPr txBox="1"/>
          <p:nvPr/>
        </p:nvSpPr>
        <p:spPr>
          <a:xfrm>
            <a:off x="9623425" y="4610436"/>
            <a:ext cx="1809750" cy="461665"/>
          </a:xfrm>
          <a:prstGeom prst="rect">
            <a:avLst/>
          </a:prstGeom>
          <a:noFill/>
        </p:spPr>
        <p:txBody>
          <a:bodyPr wrap="square" rtlCol="0">
            <a:spAutoFit/>
          </a:bodyPr>
          <a:lstStyle/>
          <a:p>
            <a:r>
              <a:rPr lang="en-US" sz="2400" b="1">
                <a:solidFill>
                  <a:srgbClr val="FF0000"/>
                </a:solidFill>
              </a:rPr>
              <a:t>True/False</a:t>
            </a:r>
            <a:endParaRPr lang="en-US" sz="2000" b="1">
              <a:solidFill>
                <a:srgbClr val="FF0000"/>
              </a:solidFill>
            </a:endParaRPr>
          </a:p>
        </p:txBody>
      </p:sp>
      <p:sp>
        <p:nvSpPr>
          <p:cNvPr id="7" name="TextBox 6"/>
          <p:cNvSpPr txBox="1"/>
          <p:nvPr/>
        </p:nvSpPr>
        <p:spPr>
          <a:xfrm>
            <a:off x="9623425" y="4032866"/>
            <a:ext cx="1314450" cy="461665"/>
          </a:xfrm>
          <a:prstGeom prst="rect">
            <a:avLst/>
          </a:prstGeom>
          <a:noFill/>
        </p:spPr>
        <p:txBody>
          <a:bodyPr wrap="square" rtlCol="0">
            <a:spAutoFit/>
          </a:bodyPr>
          <a:lstStyle/>
          <a:p>
            <a:r>
              <a:rPr lang="en-US" sz="2400" b="1">
                <a:solidFill>
                  <a:srgbClr val="FF0000"/>
                </a:solidFill>
              </a:rPr>
              <a:t>False</a:t>
            </a:r>
            <a:endParaRPr lang="en-US" sz="2000" b="1">
              <a:solidFill>
                <a:srgbClr val="FF0000"/>
              </a:solidFill>
            </a:endParaRP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4294967295"/>
          </p:nvPr>
        </p:nvSpPr>
        <p:spPr>
          <a:xfrm>
            <a:off x="1905000" y="1186071"/>
            <a:ext cx="8610600" cy="762000"/>
          </a:xfrm>
        </p:spPr>
        <p:txBody>
          <a:bodyPr/>
          <a:lstStyle/>
          <a:p>
            <a:pPr marL="0" indent="0">
              <a:buNone/>
            </a:pPr>
            <a:r>
              <a:rPr lang="en-US" altLang="en-US">
                <a:latin typeface="Arial" panose="020B0604020202020204" pitchFamily="34" charset="0"/>
                <a:cs typeface="Arial" panose="020B0604020202020204" pitchFamily="34" charset="0"/>
              </a:rPr>
              <a:t>A statement may be a </a:t>
            </a:r>
            <a:r>
              <a:rPr lang="en-US" altLang="en-US" b="1" u="sng">
                <a:latin typeface="Arial" panose="020B0604020202020204" pitchFamily="34" charset="0"/>
                <a:cs typeface="Arial" panose="020B0604020202020204" pitchFamily="34" charset="0"/>
              </a:rPr>
              <a:t>fact</a:t>
            </a:r>
            <a:r>
              <a:rPr lang="en-US" altLang="en-US">
                <a:latin typeface="Arial" panose="020B0604020202020204" pitchFamily="34" charset="0"/>
                <a:cs typeface="Arial" panose="020B0604020202020204" pitchFamily="34" charset="0"/>
              </a:rPr>
              <a:t> or an </a:t>
            </a:r>
            <a:r>
              <a:rPr lang="en-US" altLang="en-US" b="1" u="sng">
                <a:latin typeface="Arial" panose="020B0604020202020204" pitchFamily="34" charset="0"/>
                <a:cs typeface="Arial" panose="020B0604020202020204" pitchFamily="34" charset="0"/>
              </a:rPr>
              <a:t>opinion</a:t>
            </a:r>
            <a:r>
              <a:rPr lang="en-US" altLang="en-US">
                <a:latin typeface="Arial" panose="020B0604020202020204" pitchFamily="34" charset="0"/>
                <a:cs typeface="Arial" panose="020B0604020202020204" pitchFamily="34" charset="0"/>
              </a:rPr>
              <a:t>. </a:t>
            </a:r>
            <a:endParaRPr lang="en-US" altLang="en-US">
              <a:solidFill>
                <a:schemeClr val="tx1"/>
              </a:solidFill>
              <a:latin typeface="Arial" panose="020B0604020202020204" pitchFamily="34" charset="0"/>
              <a:cs typeface="Arial" panose="020B0604020202020204" pitchFamily="34" charset="0"/>
            </a:endParaRPr>
          </a:p>
          <a:p>
            <a:pPr lvl="1" eaLnBrk="1" hangingPunct="1">
              <a:buFontTx/>
              <a:buChar char="-"/>
            </a:pPr>
            <a:endParaRPr lang="en-US" altLang="en-US"/>
          </a:p>
          <a:p>
            <a:pPr eaLnBrk="1" hangingPunct="1">
              <a:buFont typeface="Wingdings 2" pitchFamily="18" charset="2"/>
              <a:buNone/>
            </a:pPr>
            <a:endParaRPr lang="en-US" altLang="en-US"/>
          </a:p>
        </p:txBody>
      </p:sp>
      <p:sp>
        <p:nvSpPr>
          <p:cNvPr id="17411" name="Text Box 5"/>
          <p:cNvSpPr txBox="1">
            <a:spLocks noChangeArrowheads="1"/>
          </p:cNvSpPr>
          <p:nvPr/>
        </p:nvSpPr>
        <p:spPr bwMode="auto">
          <a:xfrm>
            <a:off x="3086100" y="174917"/>
            <a:ext cx="6019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50000"/>
              </a:spcBef>
              <a:buClrTx/>
              <a:buSzTx/>
              <a:buFontTx/>
              <a:buNone/>
            </a:pPr>
            <a:r>
              <a:rPr lang="en-US" altLang="en-US" b="1">
                <a:solidFill>
                  <a:schemeClr val="tx1"/>
                </a:solidFill>
                <a:latin typeface="Arial" charset="0"/>
              </a:rPr>
              <a:t>1. STATEMENTS (</a:t>
            </a:r>
            <a:r>
              <a:rPr lang="en-US" altLang="en-US" b="1" err="1">
                <a:solidFill>
                  <a:schemeClr val="tx1"/>
                </a:solidFill>
                <a:latin typeface="Arial" charset="0"/>
              </a:rPr>
              <a:t>con’t</a:t>
            </a:r>
            <a:r>
              <a:rPr lang="en-US" altLang="en-US" b="1">
                <a:solidFill>
                  <a:schemeClr val="tx1"/>
                </a:solidFill>
                <a:latin typeface="Arial" charset="0"/>
              </a:rPr>
              <a:t>)</a:t>
            </a:r>
          </a:p>
        </p:txBody>
      </p:sp>
      <p:sp>
        <p:nvSpPr>
          <p:cNvPr id="8" name="TextBox 7">
            <a:extLst>
              <a:ext uri="{FF2B5EF4-FFF2-40B4-BE49-F238E27FC236}">
                <a16:creationId xmlns:a16="http://schemas.microsoft.com/office/drawing/2014/main" id="{21C404F2-4ABD-4814-9657-B5D3DB432024}"/>
              </a:ext>
            </a:extLst>
          </p:cNvPr>
          <p:cNvSpPr txBox="1"/>
          <p:nvPr/>
        </p:nvSpPr>
        <p:spPr>
          <a:xfrm>
            <a:off x="922788" y="1948071"/>
            <a:ext cx="10284903" cy="1958934"/>
          </a:xfrm>
          <a:prstGeom prst="rect">
            <a:avLst/>
          </a:prstGeom>
          <a:noFill/>
        </p:spPr>
        <p:txBody>
          <a:bodyPr wrap="square">
            <a:spAutoFit/>
          </a:bodyPr>
          <a:lstStyle/>
          <a:p>
            <a:pPr marL="342900" indent="-342900">
              <a:lnSpc>
                <a:spcPct val="150000"/>
              </a:lnSpc>
              <a:spcBef>
                <a:spcPts val="600"/>
              </a:spcBef>
              <a:buFont typeface="Wingdings" panose="05000000000000000000" pitchFamily="2" charset="2"/>
              <a:buChar char="v"/>
            </a:pPr>
            <a:r>
              <a:rPr lang="en-US" sz="2000">
                <a:latin typeface="Arial" panose="020B0604020202020204" pitchFamily="34" charset="0"/>
                <a:cs typeface="Arial" panose="020B0604020202020204" pitchFamily="34" charset="0"/>
              </a:rPr>
              <a:t>A fact is a statement that can be verified. It can be proven to be true or false through objective evidence. </a:t>
            </a:r>
          </a:p>
          <a:p>
            <a:pPr marL="342900" indent="-342900">
              <a:lnSpc>
                <a:spcPct val="150000"/>
              </a:lnSpc>
              <a:spcBef>
                <a:spcPts val="600"/>
              </a:spcBef>
              <a:buFont typeface="Wingdings" panose="05000000000000000000" pitchFamily="2" charset="2"/>
              <a:buChar char="v"/>
            </a:pPr>
            <a:r>
              <a:rPr lang="en-US" sz="2000">
                <a:latin typeface="Arial" panose="020B0604020202020204" pitchFamily="34" charset="0"/>
                <a:cs typeface="Arial" panose="020B0604020202020204" pitchFamily="34" charset="0"/>
              </a:rPr>
              <a:t>An opinion is a statement that expresses a feeling, an attitude, a value judgment, or a belief. It is a statement that is neither true nor false.</a:t>
            </a:r>
          </a:p>
        </p:txBody>
      </p:sp>
      <p:sp>
        <p:nvSpPr>
          <p:cNvPr id="10" name="TextBox 9">
            <a:extLst>
              <a:ext uri="{FF2B5EF4-FFF2-40B4-BE49-F238E27FC236}">
                <a16:creationId xmlns:a16="http://schemas.microsoft.com/office/drawing/2014/main" id="{11E6C3FB-437E-4B07-9C35-0244A82BBFD2}"/>
              </a:ext>
            </a:extLst>
          </p:cNvPr>
          <p:cNvSpPr txBox="1"/>
          <p:nvPr/>
        </p:nvSpPr>
        <p:spPr>
          <a:xfrm>
            <a:off x="1866899" y="4191000"/>
            <a:ext cx="7810500" cy="2123658"/>
          </a:xfrm>
          <a:prstGeom prst="rect">
            <a:avLst/>
          </a:prstGeom>
          <a:noFill/>
        </p:spPr>
        <p:txBody>
          <a:bodyPr wrap="square">
            <a:spAutoFit/>
          </a:bodyPr>
          <a:lstStyle/>
          <a:p>
            <a:pPr>
              <a:spcBef>
                <a:spcPts val="1200"/>
              </a:spcBef>
            </a:pPr>
            <a:r>
              <a:rPr lang="en-US" altLang="en-US" sz="2000">
                <a:latin typeface="Arial" panose="020B0604020202020204" pitchFamily="34" charset="0"/>
                <a:cs typeface="Arial" panose="020B0604020202020204" pitchFamily="34" charset="0"/>
              </a:rPr>
              <a:t>Examples: </a:t>
            </a:r>
          </a:p>
          <a:p>
            <a:pPr lvl="1">
              <a:spcBef>
                <a:spcPts val="1200"/>
              </a:spcBef>
              <a:buFontTx/>
              <a:buChar char="-"/>
            </a:pPr>
            <a:r>
              <a:rPr lang="en-US" altLang="en-US">
                <a:latin typeface="Arial" panose="020B0604020202020204" pitchFamily="34" charset="0"/>
                <a:cs typeface="Arial" panose="020B0604020202020204" pitchFamily="34" charset="0"/>
              </a:rPr>
              <a:t> There are foreign students at International University.</a:t>
            </a:r>
          </a:p>
          <a:p>
            <a:pPr lvl="1">
              <a:spcBef>
                <a:spcPts val="1200"/>
              </a:spcBef>
              <a:buFontTx/>
              <a:buChar char="-"/>
            </a:pPr>
            <a:r>
              <a:rPr lang="en-US" altLang="en-US">
                <a:latin typeface="Arial" panose="020B0604020202020204" pitchFamily="34" charset="0"/>
                <a:cs typeface="Arial" panose="020B0604020202020204" pitchFamily="34" charset="0"/>
              </a:rPr>
              <a:t> A score of IELTS 6 is required at International University.</a:t>
            </a:r>
          </a:p>
          <a:p>
            <a:pPr lvl="1">
              <a:spcBef>
                <a:spcPts val="1200"/>
              </a:spcBef>
              <a:buFontTx/>
              <a:buChar char="-"/>
            </a:pPr>
            <a:r>
              <a:rPr lang="en-US" altLang="en-US">
                <a:latin typeface="Arial" panose="020B0604020202020204" pitchFamily="34" charset="0"/>
                <a:cs typeface="Arial" panose="020B0604020202020204" pitchFamily="34" charset="0"/>
              </a:rPr>
              <a:t> International University is the </a:t>
            </a:r>
            <a:r>
              <a:rPr lang="en-US" altLang="en-US" b="1">
                <a:latin typeface="Arial" panose="020B0604020202020204" pitchFamily="34" charset="0"/>
                <a:cs typeface="Arial" panose="020B0604020202020204" pitchFamily="34" charset="0"/>
              </a:rPr>
              <a:t>best</a:t>
            </a:r>
            <a:r>
              <a:rPr lang="en-US" altLang="en-US">
                <a:latin typeface="Arial" panose="020B0604020202020204" pitchFamily="34" charset="0"/>
                <a:cs typeface="Arial" panose="020B0604020202020204" pitchFamily="34" charset="0"/>
              </a:rPr>
              <a:t> choice in HCMC. </a:t>
            </a:r>
          </a:p>
          <a:p>
            <a:pPr lvl="1">
              <a:spcBef>
                <a:spcPts val="1200"/>
              </a:spcBef>
              <a:buFontTx/>
              <a:buChar char="-"/>
            </a:pPr>
            <a:r>
              <a:rPr lang="en-US" altLang="en-US">
                <a:latin typeface="Arial" panose="020B0604020202020204" pitchFamily="34" charset="0"/>
                <a:cs typeface="Arial" panose="020B0604020202020204" pitchFamily="34" charset="0"/>
              </a:rPr>
              <a:t> Students at International University are friendly and happy.  </a:t>
            </a:r>
          </a:p>
        </p:txBody>
      </p:sp>
      <p:sp>
        <p:nvSpPr>
          <p:cNvPr id="11" name="TextBox 10">
            <a:extLst>
              <a:ext uri="{FF2B5EF4-FFF2-40B4-BE49-F238E27FC236}">
                <a16:creationId xmlns:a16="http://schemas.microsoft.com/office/drawing/2014/main" id="{3B6E79A8-DE75-45F1-A1E0-98946CB84C1E}"/>
              </a:ext>
            </a:extLst>
          </p:cNvPr>
          <p:cNvSpPr txBox="1"/>
          <p:nvPr/>
        </p:nvSpPr>
        <p:spPr>
          <a:xfrm>
            <a:off x="9721746" y="4537248"/>
            <a:ext cx="1314450" cy="461665"/>
          </a:xfrm>
          <a:prstGeom prst="rect">
            <a:avLst/>
          </a:prstGeom>
          <a:noFill/>
        </p:spPr>
        <p:txBody>
          <a:bodyPr wrap="square" rtlCol="0">
            <a:spAutoFit/>
          </a:bodyPr>
          <a:lstStyle/>
          <a:p>
            <a:r>
              <a:rPr lang="en-US" sz="2400" b="1">
                <a:solidFill>
                  <a:srgbClr val="FF0000"/>
                </a:solidFill>
              </a:rPr>
              <a:t>Fact</a:t>
            </a:r>
            <a:endParaRPr lang="en-US" sz="2000" b="1">
              <a:solidFill>
                <a:srgbClr val="FF0000"/>
              </a:solidFill>
            </a:endParaRPr>
          </a:p>
        </p:txBody>
      </p:sp>
      <p:sp>
        <p:nvSpPr>
          <p:cNvPr id="12" name="TextBox 11">
            <a:extLst>
              <a:ext uri="{FF2B5EF4-FFF2-40B4-BE49-F238E27FC236}">
                <a16:creationId xmlns:a16="http://schemas.microsoft.com/office/drawing/2014/main" id="{B1322388-D75E-48FC-A9B2-0E8BCEDD467F}"/>
              </a:ext>
            </a:extLst>
          </p:cNvPr>
          <p:cNvSpPr txBox="1"/>
          <p:nvPr/>
        </p:nvSpPr>
        <p:spPr>
          <a:xfrm>
            <a:off x="9318072" y="4998913"/>
            <a:ext cx="1552575" cy="461665"/>
          </a:xfrm>
          <a:prstGeom prst="rect">
            <a:avLst/>
          </a:prstGeom>
          <a:noFill/>
        </p:spPr>
        <p:txBody>
          <a:bodyPr wrap="square" rtlCol="0">
            <a:spAutoFit/>
          </a:bodyPr>
          <a:lstStyle/>
          <a:p>
            <a:pPr algn="ctr"/>
            <a:r>
              <a:rPr lang="en-US" sz="2400" b="1">
                <a:solidFill>
                  <a:srgbClr val="FF0000"/>
                </a:solidFill>
              </a:rPr>
              <a:t>Fact</a:t>
            </a:r>
            <a:endParaRPr lang="en-US" sz="2000" b="1">
              <a:solidFill>
                <a:srgbClr val="FF0000"/>
              </a:solidFill>
            </a:endParaRPr>
          </a:p>
        </p:txBody>
      </p:sp>
      <p:sp>
        <p:nvSpPr>
          <p:cNvPr id="13" name="TextBox 12">
            <a:extLst>
              <a:ext uri="{FF2B5EF4-FFF2-40B4-BE49-F238E27FC236}">
                <a16:creationId xmlns:a16="http://schemas.microsoft.com/office/drawing/2014/main" id="{A5018F1C-5C92-4ECD-BC35-1067C9144D47}"/>
              </a:ext>
            </a:extLst>
          </p:cNvPr>
          <p:cNvSpPr txBox="1"/>
          <p:nvPr/>
        </p:nvSpPr>
        <p:spPr>
          <a:xfrm>
            <a:off x="9318072" y="5441096"/>
            <a:ext cx="1552575" cy="461665"/>
          </a:xfrm>
          <a:prstGeom prst="rect">
            <a:avLst/>
          </a:prstGeom>
          <a:noFill/>
        </p:spPr>
        <p:txBody>
          <a:bodyPr wrap="square" rtlCol="0">
            <a:spAutoFit/>
          </a:bodyPr>
          <a:lstStyle/>
          <a:p>
            <a:r>
              <a:rPr lang="en-US" sz="2400" b="1">
                <a:solidFill>
                  <a:srgbClr val="FF0000"/>
                </a:solidFill>
              </a:rPr>
              <a:t>Opinion</a:t>
            </a:r>
            <a:endParaRPr lang="en-US" sz="2000" b="1">
              <a:solidFill>
                <a:srgbClr val="FF0000"/>
              </a:solidFill>
            </a:endParaRPr>
          </a:p>
        </p:txBody>
      </p:sp>
      <p:sp>
        <p:nvSpPr>
          <p:cNvPr id="9" name="TextBox 8">
            <a:extLst>
              <a:ext uri="{FF2B5EF4-FFF2-40B4-BE49-F238E27FC236}">
                <a16:creationId xmlns:a16="http://schemas.microsoft.com/office/drawing/2014/main" id="{847E496B-D4A1-4795-9515-7969E9934E21}"/>
              </a:ext>
            </a:extLst>
          </p:cNvPr>
          <p:cNvSpPr txBox="1"/>
          <p:nvPr/>
        </p:nvSpPr>
        <p:spPr>
          <a:xfrm>
            <a:off x="9318072" y="5922243"/>
            <a:ext cx="1552575" cy="461665"/>
          </a:xfrm>
          <a:prstGeom prst="rect">
            <a:avLst/>
          </a:prstGeom>
          <a:noFill/>
        </p:spPr>
        <p:txBody>
          <a:bodyPr wrap="square" rtlCol="0">
            <a:spAutoFit/>
          </a:bodyPr>
          <a:lstStyle/>
          <a:p>
            <a:r>
              <a:rPr lang="en-US" sz="2400" b="1">
                <a:solidFill>
                  <a:srgbClr val="FF0000"/>
                </a:solidFill>
              </a:rPr>
              <a:t>Opinion</a:t>
            </a:r>
            <a:endParaRPr lang="en-US" sz="2000" b="1">
              <a:solidFill>
                <a:srgbClr val="FF0000"/>
              </a:solidFill>
            </a:endParaRPr>
          </a:p>
        </p:txBody>
      </p:sp>
    </p:spTree>
    <p:extLst>
      <p:ext uri="{BB962C8B-B14F-4D97-AF65-F5344CB8AC3E}">
        <p14:creationId xmlns:p14="http://schemas.microsoft.com/office/powerpoint/2010/main" val="2784019308"/>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checkerboard(across)">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4294967295"/>
          </p:nvPr>
        </p:nvSpPr>
        <p:spPr>
          <a:xfrm>
            <a:off x="375386" y="914401"/>
            <a:ext cx="11434812" cy="5553511"/>
          </a:xfrm>
        </p:spPr>
        <p:txBody>
          <a:bodyPr>
            <a:normAutofit fontScale="92500"/>
          </a:bodyPr>
          <a:lstStyle/>
          <a:p>
            <a:pPr marL="609600" indent="-609600">
              <a:lnSpc>
                <a:spcPct val="125000"/>
              </a:lnSpc>
              <a:buNone/>
            </a:pPr>
            <a:r>
              <a:rPr lang="en-US" altLang="en-US" sz="2200">
                <a:latin typeface="Arial" panose="020B0604020202020204" pitchFamily="34" charset="0"/>
                <a:cs typeface="Arial" panose="020B0604020202020204" pitchFamily="34" charset="0"/>
              </a:rPr>
              <a:t>1. On what day do we study Critical Thinking?</a:t>
            </a:r>
          </a:p>
          <a:p>
            <a:pPr marL="609600" indent="-609600">
              <a:lnSpc>
                <a:spcPct val="125000"/>
              </a:lnSpc>
              <a:buNone/>
            </a:pPr>
            <a:r>
              <a:rPr lang="en-US" altLang="en-US" sz="2200">
                <a:latin typeface="Arial" panose="020B0604020202020204" pitchFamily="34" charset="0"/>
                <a:cs typeface="Arial" panose="020B0604020202020204" pitchFamily="34" charset="0"/>
              </a:rPr>
              <a:t>2. Critical Thinking always gives us a headache. </a:t>
            </a:r>
          </a:p>
          <a:p>
            <a:pPr marL="609600" indent="-609600">
              <a:lnSpc>
                <a:spcPct val="125000"/>
              </a:lnSpc>
              <a:buNone/>
            </a:pPr>
            <a:r>
              <a:rPr lang="en-US" altLang="en-US" sz="2200">
                <a:latin typeface="Arial" panose="020B0604020202020204" pitchFamily="34" charset="0"/>
                <a:cs typeface="Arial" panose="020B0604020202020204" pitchFamily="34" charset="0"/>
              </a:rPr>
              <a:t>3. Hi, my dear </a:t>
            </a:r>
            <a:r>
              <a:rPr lang="en-US" altLang="en-US" sz="2200" err="1">
                <a:latin typeface="Arial" panose="020B0604020202020204" pitchFamily="34" charset="0"/>
                <a:cs typeface="Arial" panose="020B0604020202020204" pitchFamily="34" charset="0"/>
              </a:rPr>
              <a:t>IUers</a:t>
            </a:r>
            <a:r>
              <a:rPr lang="en-US" altLang="en-US" sz="2200">
                <a:latin typeface="Arial" panose="020B0604020202020204" pitchFamily="34" charset="0"/>
                <a:cs typeface="Arial" panose="020B0604020202020204" pitchFamily="34" charset="0"/>
              </a:rPr>
              <a:t>.</a:t>
            </a:r>
          </a:p>
          <a:p>
            <a:pPr marL="609600" indent="-609600">
              <a:lnSpc>
                <a:spcPct val="125000"/>
              </a:lnSpc>
              <a:buNone/>
            </a:pPr>
            <a:r>
              <a:rPr lang="en-US" altLang="en-US" sz="2200">
                <a:latin typeface="Arial" panose="020B0604020202020204" pitchFamily="34" charset="0"/>
                <a:cs typeface="Arial" panose="020B0604020202020204" pitchFamily="34" charset="0"/>
              </a:rPr>
              <a:t>4. Don’t come to class late next time! </a:t>
            </a:r>
          </a:p>
          <a:p>
            <a:pPr marL="609600" indent="-609600">
              <a:lnSpc>
                <a:spcPct val="125000"/>
              </a:lnSpc>
              <a:buNone/>
            </a:pPr>
            <a:r>
              <a:rPr lang="en-US" altLang="en-US" sz="2200">
                <a:latin typeface="Arial" panose="020B0604020202020204" pitchFamily="34" charset="0"/>
                <a:cs typeface="Arial" panose="020B0604020202020204" pitchFamily="34" charset="0"/>
              </a:rPr>
              <a:t>5. A good score of Critical Thinking guarantees good scores of others. </a:t>
            </a:r>
          </a:p>
          <a:p>
            <a:pPr marL="609600" indent="-609600">
              <a:lnSpc>
                <a:spcPct val="125000"/>
              </a:lnSpc>
              <a:buNone/>
            </a:pPr>
            <a:r>
              <a:rPr lang="en-US" altLang="en-US" sz="2200">
                <a:latin typeface="Arial" panose="020B0604020202020204" pitchFamily="34" charset="0"/>
                <a:cs typeface="Arial" panose="020B0604020202020204" pitchFamily="34" charset="0"/>
              </a:rPr>
              <a:t>6. Please do some reading before each class meeting.</a:t>
            </a:r>
          </a:p>
          <a:p>
            <a:pPr marL="609600" indent="-609600">
              <a:lnSpc>
                <a:spcPct val="125000"/>
              </a:lnSpc>
              <a:buNone/>
            </a:pPr>
            <a:r>
              <a:rPr lang="en-US" altLang="en-US" sz="2200">
                <a:latin typeface="Arial" panose="020B0604020202020204" pitchFamily="34" charset="0"/>
                <a:cs typeface="Arial" panose="020B0604020202020204" pitchFamily="34" charset="0"/>
              </a:rPr>
              <a:t>7. International University has many soft skills clubs.  </a:t>
            </a:r>
          </a:p>
          <a:p>
            <a:pPr marL="609600" indent="-609600">
              <a:lnSpc>
                <a:spcPct val="125000"/>
              </a:lnSpc>
              <a:buNone/>
            </a:pPr>
            <a:r>
              <a:rPr lang="en-US" altLang="en-US" sz="2200">
                <a:latin typeface="Arial" panose="020B0604020202020204" pitchFamily="34" charset="0"/>
                <a:cs typeface="Arial" panose="020B0604020202020204" pitchFamily="34" charset="0"/>
              </a:rPr>
              <a:t>8. Let’s submit our assignments before the deadline. </a:t>
            </a:r>
          </a:p>
          <a:p>
            <a:pPr marL="609600" indent="-609600">
              <a:lnSpc>
                <a:spcPct val="125000"/>
              </a:lnSpc>
              <a:buNone/>
            </a:pPr>
            <a:r>
              <a:rPr lang="en-US" altLang="en-US" sz="2200">
                <a:latin typeface="Arial" panose="020B0604020202020204" pitchFamily="34" charset="0"/>
                <a:cs typeface="Arial" panose="020B0604020202020204" pitchFamily="34" charset="0"/>
              </a:rPr>
              <a:t>9. Office of Academic Affairs: </a:t>
            </a:r>
            <a:r>
              <a:rPr lang="vi-VN" altLang="en-US" sz="2200">
                <a:latin typeface="Arial" panose="020B0604020202020204" pitchFamily="34" charset="0"/>
                <a:cs typeface="Arial" panose="020B0604020202020204" pitchFamily="34" charset="0"/>
              </a:rPr>
              <a:t>“</a:t>
            </a:r>
            <a:r>
              <a:rPr lang="en-US" altLang="en-US" sz="2200">
                <a:latin typeface="Arial" panose="020B0604020202020204" pitchFamily="34" charset="0"/>
                <a:cs typeface="Arial" panose="020B0604020202020204" pitchFamily="34" charset="0"/>
              </a:rPr>
              <a:t>Be advised to keep Blackboard open for instant notices</a:t>
            </a:r>
            <a:r>
              <a:rPr lang="vi-VN" altLang="en-US" sz="2200" i="1">
                <a:latin typeface="Arial" panose="020B0604020202020204" pitchFamily="34" charset="0"/>
                <a:cs typeface="Arial" panose="020B0604020202020204" pitchFamily="34" charset="0"/>
              </a:rPr>
              <a:t>”</a:t>
            </a:r>
            <a:r>
              <a:rPr lang="en-US" altLang="en-US" sz="2200" i="1">
                <a:latin typeface="Arial" panose="020B0604020202020204" pitchFamily="34" charset="0"/>
                <a:cs typeface="Arial" panose="020B0604020202020204" pitchFamily="34" charset="0"/>
              </a:rPr>
              <a:t>.</a:t>
            </a:r>
          </a:p>
          <a:p>
            <a:pPr marL="609600" indent="-609600">
              <a:lnSpc>
                <a:spcPct val="125000"/>
              </a:lnSpc>
              <a:buNone/>
            </a:pPr>
            <a:r>
              <a:rPr lang="en-US" altLang="en-US" sz="2200">
                <a:latin typeface="Arial" panose="020B0604020202020204" pitchFamily="34" charset="0"/>
                <a:cs typeface="Arial" panose="020B0604020202020204" pitchFamily="34" charset="0"/>
              </a:rPr>
              <a:t>10. Students can catch several buses to go to HCMC International University. </a:t>
            </a:r>
          </a:p>
          <a:p>
            <a:pPr marL="609600" indent="-609600">
              <a:lnSpc>
                <a:spcPct val="125000"/>
              </a:lnSpc>
              <a:buNone/>
            </a:pPr>
            <a:r>
              <a:rPr lang="en-US" altLang="en-US" sz="2200">
                <a:latin typeface="Arial" panose="020B0604020202020204" pitchFamily="34" charset="0"/>
                <a:cs typeface="Arial" panose="020B0604020202020204" pitchFamily="34" charset="0"/>
              </a:rPr>
              <a:t>11. Oh dear!</a:t>
            </a:r>
          </a:p>
          <a:p>
            <a:pPr marL="609600" indent="-609600">
              <a:lnSpc>
                <a:spcPct val="80000"/>
              </a:lnSpc>
              <a:buNone/>
            </a:pPr>
            <a:endParaRPr lang="en-US" altLang="en-US" sz="2200"/>
          </a:p>
        </p:txBody>
      </p:sp>
      <p:sp>
        <p:nvSpPr>
          <p:cNvPr id="2" name="Text Box 3"/>
          <p:cNvSpPr txBox="1">
            <a:spLocks noChangeArrowheads="1"/>
          </p:cNvSpPr>
          <p:nvPr/>
        </p:nvSpPr>
        <p:spPr bwMode="auto">
          <a:xfrm>
            <a:off x="1565945" y="130531"/>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50000"/>
              </a:spcBef>
              <a:buClrTx/>
              <a:buSzTx/>
              <a:buFontTx/>
              <a:buNone/>
            </a:pPr>
            <a:r>
              <a:rPr lang="en-US" altLang="en-US" sz="2400" b="1">
                <a:solidFill>
                  <a:schemeClr val="tx1"/>
                </a:solidFill>
                <a:latin typeface="Arial" charset="0"/>
              </a:rPr>
              <a:t>ACTIVITY: WHICH OF THESE ARE STATEMENTS?</a:t>
            </a: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checkerboard(across)">
                                      <p:cBhvr>
                                        <p:cTn id="7" dur="5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checkerboard(across)">
                                      <p:cBhvr>
                                        <p:cTn id="12" dur="500"/>
                                        <p:tgtEl>
                                          <p:spTgt spid="18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checkerboard(across)">
                                      <p:cBhvr>
                                        <p:cTn id="17" dur="500"/>
                                        <p:tgtEl>
                                          <p:spTgt spid="18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checkerboard(across)">
                                      <p:cBhvr>
                                        <p:cTn id="22" dur="500"/>
                                        <p:tgtEl>
                                          <p:spTgt spid="184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Effect transition="in" filter="checkerboard(across)">
                                      <p:cBhvr>
                                        <p:cTn id="27" dur="500"/>
                                        <p:tgtEl>
                                          <p:spTgt spid="1843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8435">
                                            <p:txEl>
                                              <p:pRg st="5" end="5"/>
                                            </p:txEl>
                                          </p:spTgt>
                                        </p:tgtEl>
                                        <p:attrNameLst>
                                          <p:attrName>style.visibility</p:attrName>
                                        </p:attrNameLst>
                                      </p:cBhvr>
                                      <p:to>
                                        <p:strVal val="visible"/>
                                      </p:to>
                                    </p:set>
                                    <p:animEffect transition="in" filter="checkerboard(across)">
                                      <p:cBhvr>
                                        <p:cTn id="32" dur="500"/>
                                        <p:tgtEl>
                                          <p:spTgt spid="1843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18435">
                                            <p:txEl>
                                              <p:pRg st="6" end="6"/>
                                            </p:txEl>
                                          </p:spTgt>
                                        </p:tgtEl>
                                        <p:attrNameLst>
                                          <p:attrName>style.visibility</p:attrName>
                                        </p:attrNameLst>
                                      </p:cBhvr>
                                      <p:to>
                                        <p:strVal val="visible"/>
                                      </p:to>
                                    </p:set>
                                    <p:animEffect transition="in" filter="checkerboard(across)">
                                      <p:cBhvr>
                                        <p:cTn id="37" dur="500"/>
                                        <p:tgtEl>
                                          <p:spTgt spid="1843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18435">
                                            <p:txEl>
                                              <p:pRg st="7" end="7"/>
                                            </p:txEl>
                                          </p:spTgt>
                                        </p:tgtEl>
                                        <p:attrNameLst>
                                          <p:attrName>style.visibility</p:attrName>
                                        </p:attrNameLst>
                                      </p:cBhvr>
                                      <p:to>
                                        <p:strVal val="visible"/>
                                      </p:to>
                                    </p:set>
                                    <p:animEffect transition="in" filter="checkerboard(across)">
                                      <p:cBhvr>
                                        <p:cTn id="42" dur="500"/>
                                        <p:tgtEl>
                                          <p:spTgt spid="1843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18435">
                                            <p:txEl>
                                              <p:pRg st="8" end="8"/>
                                            </p:txEl>
                                          </p:spTgt>
                                        </p:tgtEl>
                                        <p:attrNameLst>
                                          <p:attrName>style.visibility</p:attrName>
                                        </p:attrNameLst>
                                      </p:cBhvr>
                                      <p:to>
                                        <p:strVal val="visible"/>
                                      </p:to>
                                    </p:set>
                                    <p:animEffect transition="in" filter="checkerboard(across)">
                                      <p:cBhvr>
                                        <p:cTn id="47" dur="500"/>
                                        <p:tgtEl>
                                          <p:spTgt spid="1843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18435">
                                            <p:txEl>
                                              <p:pRg st="10" end="10"/>
                                            </p:txEl>
                                          </p:spTgt>
                                        </p:tgtEl>
                                        <p:attrNameLst>
                                          <p:attrName>style.visibility</p:attrName>
                                        </p:attrNameLst>
                                      </p:cBhvr>
                                      <p:to>
                                        <p:strVal val="visible"/>
                                      </p:to>
                                    </p:set>
                                    <p:animEffect transition="in" filter="checkerboard(across)">
                                      <p:cBhvr>
                                        <p:cTn id="52" dur="500"/>
                                        <p:tgtEl>
                                          <p:spTgt spid="18435">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18435">
                                            <p:txEl>
                                              <p:pRg st="9" end="9"/>
                                            </p:txEl>
                                          </p:spTgt>
                                        </p:tgtEl>
                                        <p:attrNameLst>
                                          <p:attrName>style.visibility</p:attrName>
                                        </p:attrNameLst>
                                      </p:cBhvr>
                                      <p:to>
                                        <p:strVal val="visible"/>
                                      </p:to>
                                    </p:set>
                                    <p:animEffect transition="in" filter="checkerboard(across)">
                                      <p:cBhvr>
                                        <p:cTn id="57" dur="500"/>
                                        <p:tgtEl>
                                          <p:spTgt spid="184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3"/>
          <p:cNvSpPr>
            <a:spLocks noGrp="1" noChangeArrowheads="1"/>
          </p:cNvSpPr>
          <p:nvPr>
            <p:ph type="body" idx="4294967295"/>
          </p:nvPr>
        </p:nvSpPr>
        <p:spPr>
          <a:xfrm>
            <a:off x="375386" y="914401"/>
            <a:ext cx="11434812" cy="5553511"/>
          </a:xfrm>
        </p:spPr>
        <p:txBody>
          <a:bodyPr>
            <a:normAutofit fontScale="92500" lnSpcReduction="10000"/>
          </a:bodyPr>
          <a:lstStyle/>
          <a:p>
            <a:pPr marL="609600" indent="-609600">
              <a:lnSpc>
                <a:spcPct val="125000"/>
              </a:lnSpc>
              <a:buNone/>
            </a:pPr>
            <a:r>
              <a:rPr lang="en-US" altLang="en-US" sz="2200">
                <a:latin typeface="Arial" panose="020B0604020202020204" pitchFamily="34" charset="0"/>
                <a:cs typeface="Arial" panose="020B0604020202020204" pitchFamily="34" charset="0"/>
              </a:rPr>
              <a:t>1. On what day do we study Critical Thinking? </a:t>
            </a:r>
            <a:r>
              <a:rPr lang="en-US" altLang="en-US" sz="2400">
                <a:solidFill>
                  <a:srgbClr val="FF0000"/>
                </a:solidFill>
                <a:latin typeface="Arial" panose="020B0604020202020204" pitchFamily="34" charset="0"/>
                <a:cs typeface="Arial" panose="020B0604020202020204" pitchFamily="34" charset="0"/>
              </a:rPr>
              <a:t>Question</a:t>
            </a:r>
            <a:endParaRPr lang="en-US" altLang="en-US" sz="2200">
              <a:latin typeface="Arial" panose="020B0604020202020204" pitchFamily="34" charset="0"/>
              <a:cs typeface="Arial" panose="020B0604020202020204" pitchFamily="34" charset="0"/>
            </a:endParaRPr>
          </a:p>
          <a:p>
            <a:pPr marL="609600" indent="-609600">
              <a:lnSpc>
                <a:spcPct val="125000"/>
              </a:lnSpc>
              <a:buNone/>
            </a:pPr>
            <a:r>
              <a:rPr lang="en-US" altLang="en-US" sz="2200">
                <a:latin typeface="Arial" panose="020B0604020202020204" pitchFamily="34" charset="0"/>
                <a:cs typeface="Arial" panose="020B0604020202020204" pitchFamily="34" charset="0"/>
              </a:rPr>
              <a:t>2. Critical Thinking always gives us a headache. </a:t>
            </a:r>
          </a:p>
          <a:p>
            <a:pPr marL="609600" indent="-609600">
              <a:lnSpc>
                <a:spcPct val="125000"/>
              </a:lnSpc>
              <a:buNone/>
            </a:pPr>
            <a:r>
              <a:rPr lang="en-US" altLang="en-US" sz="2200">
                <a:latin typeface="Arial" panose="020B0604020202020204" pitchFamily="34" charset="0"/>
                <a:cs typeface="Arial" panose="020B0604020202020204" pitchFamily="34" charset="0"/>
              </a:rPr>
              <a:t>3. Hi, my dear </a:t>
            </a:r>
            <a:r>
              <a:rPr lang="en-US" altLang="en-US" sz="2200" err="1">
                <a:latin typeface="Arial" panose="020B0604020202020204" pitchFamily="34" charset="0"/>
                <a:cs typeface="Arial" panose="020B0604020202020204" pitchFamily="34" charset="0"/>
              </a:rPr>
              <a:t>IUers</a:t>
            </a:r>
            <a:r>
              <a:rPr lang="en-US" altLang="en-US" sz="2200">
                <a:latin typeface="Arial" panose="020B0604020202020204" pitchFamily="34" charset="0"/>
                <a:cs typeface="Arial" panose="020B0604020202020204" pitchFamily="34" charset="0"/>
              </a:rPr>
              <a:t>. </a:t>
            </a:r>
            <a:r>
              <a:rPr lang="en-US" altLang="en-US" sz="2400">
                <a:solidFill>
                  <a:srgbClr val="FF0000"/>
                </a:solidFill>
                <a:latin typeface="Arial" panose="020B0604020202020204" pitchFamily="34" charset="0"/>
                <a:cs typeface="Arial" panose="020B0604020202020204" pitchFamily="34" charset="0"/>
              </a:rPr>
              <a:t>Greeting</a:t>
            </a:r>
            <a:endParaRPr lang="en-US" altLang="en-US" sz="2200">
              <a:latin typeface="Arial" panose="020B0604020202020204" pitchFamily="34" charset="0"/>
              <a:cs typeface="Arial" panose="020B0604020202020204" pitchFamily="34" charset="0"/>
            </a:endParaRPr>
          </a:p>
          <a:p>
            <a:pPr marL="609600" indent="-609600">
              <a:lnSpc>
                <a:spcPct val="125000"/>
              </a:lnSpc>
              <a:buNone/>
            </a:pPr>
            <a:r>
              <a:rPr lang="en-US" altLang="en-US" sz="2200">
                <a:latin typeface="Arial" panose="020B0604020202020204" pitchFamily="34" charset="0"/>
                <a:cs typeface="Arial" panose="020B0604020202020204" pitchFamily="34" charset="0"/>
              </a:rPr>
              <a:t>4. Don’t come to class late next time! </a:t>
            </a:r>
            <a:r>
              <a:rPr lang="en-US" altLang="en-US" sz="2400">
                <a:solidFill>
                  <a:srgbClr val="FF0000"/>
                </a:solidFill>
                <a:latin typeface="Arial" panose="020B0604020202020204" pitchFamily="34" charset="0"/>
                <a:cs typeface="Arial" panose="020B0604020202020204" pitchFamily="34" charset="0"/>
              </a:rPr>
              <a:t>Command</a:t>
            </a:r>
            <a:endParaRPr lang="en-US" altLang="en-US" sz="2200">
              <a:latin typeface="Arial" panose="020B0604020202020204" pitchFamily="34" charset="0"/>
              <a:cs typeface="Arial" panose="020B0604020202020204" pitchFamily="34" charset="0"/>
            </a:endParaRPr>
          </a:p>
          <a:p>
            <a:pPr marL="609600" indent="-609600">
              <a:lnSpc>
                <a:spcPct val="125000"/>
              </a:lnSpc>
              <a:buNone/>
            </a:pPr>
            <a:r>
              <a:rPr lang="en-US" altLang="en-US" sz="2200">
                <a:latin typeface="Arial" panose="020B0604020202020204" pitchFamily="34" charset="0"/>
                <a:cs typeface="Arial" panose="020B0604020202020204" pitchFamily="34" charset="0"/>
              </a:rPr>
              <a:t>5. A good score of Critical Thinking guarantees good scores of others. </a:t>
            </a:r>
          </a:p>
          <a:p>
            <a:pPr marL="609600" indent="-609600">
              <a:lnSpc>
                <a:spcPct val="125000"/>
              </a:lnSpc>
              <a:buNone/>
            </a:pPr>
            <a:r>
              <a:rPr lang="en-US" altLang="en-US" sz="2200">
                <a:latin typeface="Arial" panose="020B0604020202020204" pitchFamily="34" charset="0"/>
                <a:cs typeface="Arial" panose="020B0604020202020204" pitchFamily="34" charset="0"/>
              </a:rPr>
              <a:t>6. Please do some reading before each class meeting. </a:t>
            </a:r>
            <a:r>
              <a:rPr lang="en-US" altLang="en-US" sz="2400">
                <a:solidFill>
                  <a:srgbClr val="FF0000"/>
                </a:solidFill>
                <a:latin typeface="Arial" panose="020B0604020202020204" pitchFamily="34" charset="0"/>
                <a:cs typeface="Arial" panose="020B0604020202020204" pitchFamily="34" charset="0"/>
              </a:rPr>
              <a:t>Request</a:t>
            </a:r>
            <a:endParaRPr lang="en-US" altLang="en-US" sz="2200">
              <a:latin typeface="Arial" panose="020B0604020202020204" pitchFamily="34" charset="0"/>
              <a:cs typeface="Arial" panose="020B0604020202020204" pitchFamily="34" charset="0"/>
            </a:endParaRPr>
          </a:p>
          <a:p>
            <a:pPr marL="609600" indent="-609600">
              <a:lnSpc>
                <a:spcPct val="125000"/>
              </a:lnSpc>
              <a:buNone/>
            </a:pPr>
            <a:r>
              <a:rPr lang="en-US" altLang="en-US" sz="2200">
                <a:latin typeface="Arial" panose="020B0604020202020204" pitchFamily="34" charset="0"/>
                <a:cs typeface="Arial" panose="020B0604020202020204" pitchFamily="34" charset="0"/>
              </a:rPr>
              <a:t>7. International University has many soft skills clubs.  </a:t>
            </a:r>
          </a:p>
          <a:p>
            <a:pPr marL="609600" indent="-609600">
              <a:lnSpc>
                <a:spcPct val="125000"/>
              </a:lnSpc>
              <a:buNone/>
            </a:pPr>
            <a:r>
              <a:rPr lang="en-US" altLang="en-US" sz="2200">
                <a:latin typeface="Arial" panose="020B0604020202020204" pitchFamily="34" charset="0"/>
                <a:cs typeface="Arial" panose="020B0604020202020204" pitchFamily="34" charset="0"/>
              </a:rPr>
              <a:t>8. Let’s submit our assignments before the deadline. </a:t>
            </a:r>
            <a:r>
              <a:rPr lang="en-US" altLang="en-US" sz="2400">
                <a:solidFill>
                  <a:srgbClr val="FF0000"/>
                </a:solidFill>
                <a:latin typeface="Arial" panose="020B0604020202020204" pitchFamily="34" charset="0"/>
                <a:cs typeface="Arial" panose="020B0604020202020204" pitchFamily="34" charset="0"/>
              </a:rPr>
              <a:t>Proposal </a:t>
            </a:r>
            <a:endParaRPr lang="en-US" altLang="en-US" sz="2200">
              <a:latin typeface="Arial" panose="020B0604020202020204" pitchFamily="34" charset="0"/>
              <a:cs typeface="Arial" panose="020B0604020202020204" pitchFamily="34" charset="0"/>
            </a:endParaRPr>
          </a:p>
          <a:p>
            <a:pPr marL="609600" indent="-609600">
              <a:lnSpc>
                <a:spcPct val="125000"/>
              </a:lnSpc>
              <a:buNone/>
            </a:pPr>
            <a:r>
              <a:rPr lang="en-US" altLang="en-US" sz="2200">
                <a:latin typeface="Arial" panose="020B0604020202020204" pitchFamily="34" charset="0"/>
                <a:cs typeface="Arial" panose="020B0604020202020204" pitchFamily="34" charset="0"/>
              </a:rPr>
              <a:t>9. Office of Academic Affairs: </a:t>
            </a:r>
            <a:r>
              <a:rPr lang="vi-VN" altLang="en-US" sz="2200">
                <a:latin typeface="Arial" panose="020B0604020202020204" pitchFamily="34" charset="0"/>
                <a:cs typeface="Arial" panose="020B0604020202020204" pitchFamily="34" charset="0"/>
              </a:rPr>
              <a:t>“</a:t>
            </a:r>
            <a:r>
              <a:rPr lang="en-US" altLang="en-US" sz="2200">
                <a:latin typeface="Arial" panose="020B0604020202020204" pitchFamily="34" charset="0"/>
                <a:cs typeface="Arial" panose="020B0604020202020204" pitchFamily="34" charset="0"/>
              </a:rPr>
              <a:t>Be advised to keep Blackboard open for instant notices</a:t>
            </a:r>
            <a:r>
              <a:rPr lang="vi-VN" altLang="en-US" sz="2200" i="1">
                <a:latin typeface="Arial" panose="020B0604020202020204" pitchFamily="34" charset="0"/>
                <a:cs typeface="Arial" panose="020B0604020202020204" pitchFamily="34" charset="0"/>
              </a:rPr>
              <a:t>”</a:t>
            </a:r>
            <a:r>
              <a:rPr lang="en-US" altLang="en-US" sz="2200" i="1">
                <a:latin typeface="Arial" panose="020B0604020202020204" pitchFamily="34" charset="0"/>
                <a:cs typeface="Arial" panose="020B0604020202020204" pitchFamily="34" charset="0"/>
              </a:rPr>
              <a:t>. </a:t>
            </a:r>
            <a:r>
              <a:rPr lang="en-US" altLang="en-US" sz="2400">
                <a:solidFill>
                  <a:srgbClr val="FF0000"/>
                </a:solidFill>
                <a:latin typeface="Arial" panose="020B0604020202020204" pitchFamily="34" charset="0"/>
                <a:cs typeface="Arial" panose="020B0604020202020204" pitchFamily="34" charset="0"/>
              </a:rPr>
              <a:t>Instruction</a:t>
            </a:r>
            <a:endParaRPr lang="en-US" altLang="en-US" sz="2200" i="1">
              <a:latin typeface="Arial" panose="020B0604020202020204" pitchFamily="34" charset="0"/>
              <a:cs typeface="Arial" panose="020B0604020202020204" pitchFamily="34" charset="0"/>
            </a:endParaRPr>
          </a:p>
          <a:p>
            <a:pPr marL="609600" indent="-609600">
              <a:lnSpc>
                <a:spcPct val="125000"/>
              </a:lnSpc>
              <a:buNone/>
            </a:pPr>
            <a:r>
              <a:rPr lang="en-US" altLang="en-US" sz="2200">
                <a:latin typeface="Arial" panose="020B0604020202020204" pitchFamily="34" charset="0"/>
                <a:cs typeface="Arial" panose="020B0604020202020204" pitchFamily="34" charset="0"/>
              </a:rPr>
              <a:t>10. Students can catch several buses to go to HCMC International University. </a:t>
            </a:r>
          </a:p>
          <a:p>
            <a:pPr marL="609600" indent="-609600">
              <a:lnSpc>
                <a:spcPct val="125000"/>
              </a:lnSpc>
              <a:buNone/>
            </a:pPr>
            <a:r>
              <a:rPr lang="en-US" altLang="en-US" sz="2200">
                <a:latin typeface="Arial" panose="020B0604020202020204" pitchFamily="34" charset="0"/>
                <a:cs typeface="Arial" panose="020B0604020202020204" pitchFamily="34" charset="0"/>
              </a:rPr>
              <a:t>11. Oh dear! </a:t>
            </a:r>
            <a:r>
              <a:rPr lang="en-US" altLang="en-US" sz="2400">
                <a:solidFill>
                  <a:srgbClr val="FF0000"/>
                </a:solidFill>
                <a:latin typeface="Arial" panose="020B0604020202020204" pitchFamily="34" charset="0"/>
                <a:cs typeface="Arial" panose="020B0604020202020204" pitchFamily="34" charset="0"/>
              </a:rPr>
              <a:t>Exclamation </a:t>
            </a:r>
            <a:endParaRPr lang="en-US" altLang="en-US" sz="2200">
              <a:latin typeface="Arial" panose="020B0604020202020204" pitchFamily="34" charset="0"/>
              <a:cs typeface="Arial" panose="020B0604020202020204" pitchFamily="34" charset="0"/>
            </a:endParaRPr>
          </a:p>
          <a:p>
            <a:pPr marL="609600" indent="-609600">
              <a:lnSpc>
                <a:spcPct val="80000"/>
              </a:lnSpc>
              <a:buNone/>
            </a:pPr>
            <a:endParaRPr lang="en-US" altLang="en-US" sz="2200"/>
          </a:p>
        </p:txBody>
      </p:sp>
      <p:sp>
        <p:nvSpPr>
          <p:cNvPr id="2" name="Text Box 3"/>
          <p:cNvSpPr txBox="1">
            <a:spLocks noChangeArrowheads="1"/>
          </p:cNvSpPr>
          <p:nvPr/>
        </p:nvSpPr>
        <p:spPr bwMode="auto">
          <a:xfrm>
            <a:off x="1565945" y="130531"/>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50000"/>
              </a:spcBef>
              <a:buClrTx/>
              <a:buSzTx/>
              <a:buFontTx/>
              <a:buNone/>
            </a:pPr>
            <a:r>
              <a:rPr lang="en-US" altLang="en-US" sz="2400" b="1">
                <a:solidFill>
                  <a:schemeClr val="tx1"/>
                </a:solidFill>
                <a:latin typeface="Arial" charset="0"/>
              </a:rPr>
              <a:t>ACTIVITY: WHICH OF THESE ARE STATEMENTS?</a:t>
            </a:r>
          </a:p>
        </p:txBody>
      </p:sp>
    </p:spTree>
    <p:extLst>
      <p:ext uri="{BB962C8B-B14F-4D97-AF65-F5344CB8AC3E}">
        <p14:creationId xmlns:p14="http://schemas.microsoft.com/office/powerpoint/2010/main" val="2242130389"/>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checkerboard(across)">
                                      <p:cBhvr>
                                        <p:cTn id="7" dur="500"/>
                                        <p:tgtEl>
                                          <p:spTgt spid="18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checkerboard(across)">
                                      <p:cBhvr>
                                        <p:cTn id="12" dur="500"/>
                                        <p:tgtEl>
                                          <p:spTgt spid="184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checkerboard(across)">
                                      <p:cBhvr>
                                        <p:cTn id="17" dur="500"/>
                                        <p:tgtEl>
                                          <p:spTgt spid="184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checkerboard(across)">
                                      <p:cBhvr>
                                        <p:cTn id="22" dur="500"/>
                                        <p:tgtEl>
                                          <p:spTgt spid="184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Effect transition="in" filter="checkerboard(across)">
                                      <p:cBhvr>
                                        <p:cTn id="27" dur="500"/>
                                        <p:tgtEl>
                                          <p:spTgt spid="1843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8435">
                                            <p:txEl>
                                              <p:pRg st="5" end="5"/>
                                            </p:txEl>
                                          </p:spTgt>
                                        </p:tgtEl>
                                        <p:attrNameLst>
                                          <p:attrName>style.visibility</p:attrName>
                                        </p:attrNameLst>
                                      </p:cBhvr>
                                      <p:to>
                                        <p:strVal val="visible"/>
                                      </p:to>
                                    </p:set>
                                    <p:animEffect transition="in" filter="checkerboard(across)">
                                      <p:cBhvr>
                                        <p:cTn id="32" dur="500"/>
                                        <p:tgtEl>
                                          <p:spTgt spid="1843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18435">
                                            <p:txEl>
                                              <p:pRg st="6" end="6"/>
                                            </p:txEl>
                                          </p:spTgt>
                                        </p:tgtEl>
                                        <p:attrNameLst>
                                          <p:attrName>style.visibility</p:attrName>
                                        </p:attrNameLst>
                                      </p:cBhvr>
                                      <p:to>
                                        <p:strVal val="visible"/>
                                      </p:to>
                                    </p:set>
                                    <p:animEffect transition="in" filter="checkerboard(across)">
                                      <p:cBhvr>
                                        <p:cTn id="37" dur="500"/>
                                        <p:tgtEl>
                                          <p:spTgt spid="1843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18435">
                                            <p:txEl>
                                              <p:pRg st="7" end="7"/>
                                            </p:txEl>
                                          </p:spTgt>
                                        </p:tgtEl>
                                        <p:attrNameLst>
                                          <p:attrName>style.visibility</p:attrName>
                                        </p:attrNameLst>
                                      </p:cBhvr>
                                      <p:to>
                                        <p:strVal val="visible"/>
                                      </p:to>
                                    </p:set>
                                    <p:animEffect transition="in" filter="checkerboard(across)">
                                      <p:cBhvr>
                                        <p:cTn id="42" dur="500"/>
                                        <p:tgtEl>
                                          <p:spTgt spid="1843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18435">
                                            <p:txEl>
                                              <p:pRg st="8" end="8"/>
                                            </p:txEl>
                                          </p:spTgt>
                                        </p:tgtEl>
                                        <p:attrNameLst>
                                          <p:attrName>style.visibility</p:attrName>
                                        </p:attrNameLst>
                                      </p:cBhvr>
                                      <p:to>
                                        <p:strVal val="visible"/>
                                      </p:to>
                                    </p:set>
                                    <p:animEffect transition="in" filter="checkerboard(across)">
                                      <p:cBhvr>
                                        <p:cTn id="47" dur="500"/>
                                        <p:tgtEl>
                                          <p:spTgt spid="1843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18435">
                                            <p:txEl>
                                              <p:pRg st="10" end="10"/>
                                            </p:txEl>
                                          </p:spTgt>
                                        </p:tgtEl>
                                        <p:attrNameLst>
                                          <p:attrName>style.visibility</p:attrName>
                                        </p:attrNameLst>
                                      </p:cBhvr>
                                      <p:to>
                                        <p:strVal val="visible"/>
                                      </p:to>
                                    </p:set>
                                    <p:animEffect transition="in" filter="checkerboard(across)">
                                      <p:cBhvr>
                                        <p:cTn id="52" dur="500"/>
                                        <p:tgtEl>
                                          <p:spTgt spid="18435">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18435">
                                            <p:txEl>
                                              <p:pRg st="9" end="9"/>
                                            </p:txEl>
                                          </p:spTgt>
                                        </p:tgtEl>
                                        <p:attrNameLst>
                                          <p:attrName>style.visibility</p:attrName>
                                        </p:attrNameLst>
                                      </p:cBhvr>
                                      <p:to>
                                        <p:strVal val="visible"/>
                                      </p:to>
                                    </p:set>
                                    <p:animEffect transition="in" filter="checkerboard(across)">
                                      <p:cBhvr>
                                        <p:cTn id="57" dur="500"/>
                                        <p:tgtEl>
                                          <p:spTgt spid="184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idx="4294967295"/>
          </p:nvPr>
        </p:nvSpPr>
        <p:spPr bwMode="auto">
          <a:xfrm>
            <a:off x="838200" y="0"/>
            <a:ext cx="10515600" cy="1325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4000" b="1" cap="none">
                <a:effectLst/>
                <a:latin typeface="Arial" panose="020B0604020202020204" pitchFamily="34" charset="0"/>
                <a:cs typeface="Arial" panose="020B0604020202020204" pitchFamily="34" charset="0"/>
              </a:rPr>
              <a:t>2. NON-STATEMENTS</a:t>
            </a:r>
          </a:p>
        </p:txBody>
      </p:sp>
      <p:sp>
        <p:nvSpPr>
          <p:cNvPr id="20483" name="Rectangle 3"/>
          <p:cNvSpPr>
            <a:spLocks noGrp="1"/>
          </p:cNvSpPr>
          <p:nvPr>
            <p:ph type="body" idx="4294967295"/>
          </p:nvPr>
        </p:nvSpPr>
        <p:spPr>
          <a:xfrm>
            <a:off x="1459831" y="1515662"/>
            <a:ext cx="8382000" cy="4525962"/>
          </a:xfrm>
        </p:spPr>
        <p:txBody>
          <a:bodyPr>
            <a:normAutofit fontScale="92500" lnSpcReduction="20000"/>
          </a:bodyPr>
          <a:lstStyle/>
          <a:p>
            <a:pPr>
              <a:lnSpc>
                <a:spcPct val="150000"/>
              </a:lnSpc>
            </a:pPr>
            <a:r>
              <a:rPr lang="en-US" altLang="en-US">
                <a:latin typeface="Arial" panose="020B0604020202020204" pitchFamily="34" charset="0"/>
                <a:cs typeface="Arial" panose="020B0604020202020204" pitchFamily="34" charset="0"/>
              </a:rPr>
              <a:t>Questions </a:t>
            </a:r>
          </a:p>
          <a:p>
            <a:pPr>
              <a:lnSpc>
                <a:spcPct val="150000"/>
              </a:lnSpc>
            </a:pPr>
            <a:r>
              <a:rPr lang="en-US" altLang="en-US">
                <a:latin typeface="Arial" panose="020B0604020202020204" pitchFamily="34" charset="0"/>
                <a:cs typeface="Arial" panose="020B0604020202020204" pitchFamily="34" charset="0"/>
              </a:rPr>
              <a:t>Greetings </a:t>
            </a:r>
          </a:p>
          <a:p>
            <a:pPr>
              <a:lnSpc>
                <a:spcPct val="150000"/>
              </a:lnSpc>
            </a:pPr>
            <a:r>
              <a:rPr lang="en-US" altLang="en-US">
                <a:latin typeface="Arial" panose="020B0604020202020204" pitchFamily="34" charset="0"/>
                <a:cs typeface="Arial" panose="020B0604020202020204" pitchFamily="34" charset="0"/>
              </a:rPr>
              <a:t>Commands</a:t>
            </a:r>
          </a:p>
          <a:p>
            <a:pPr>
              <a:lnSpc>
                <a:spcPct val="150000"/>
              </a:lnSpc>
            </a:pPr>
            <a:r>
              <a:rPr lang="en-US" altLang="en-US">
                <a:latin typeface="Arial" panose="020B0604020202020204" pitchFamily="34" charset="0"/>
                <a:cs typeface="Arial" panose="020B0604020202020204" pitchFamily="34" charset="0"/>
              </a:rPr>
              <a:t>Requests </a:t>
            </a:r>
          </a:p>
          <a:p>
            <a:pPr>
              <a:lnSpc>
                <a:spcPct val="150000"/>
              </a:lnSpc>
            </a:pPr>
            <a:r>
              <a:rPr lang="en-US" altLang="en-US">
                <a:latin typeface="Arial" panose="020B0604020202020204" pitchFamily="34" charset="0"/>
                <a:cs typeface="Arial" panose="020B0604020202020204" pitchFamily="34" charset="0"/>
              </a:rPr>
              <a:t>Proposals </a:t>
            </a:r>
          </a:p>
          <a:p>
            <a:pPr>
              <a:lnSpc>
                <a:spcPct val="150000"/>
              </a:lnSpc>
            </a:pPr>
            <a:r>
              <a:rPr lang="en-US" altLang="en-US">
                <a:latin typeface="Arial" panose="020B0604020202020204" pitchFamily="34" charset="0"/>
                <a:cs typeface="Arial" panose="020B0604020202020204" pitchFamily="34" charset="0"/>
              </a:rPr>
              <a:t>Instructions </a:t>
            </a:r>
          </a:p>
          <a:p>
            <a:pPr>
              <a:lnSpc>
                <a:spcPct val="150000"/>
              </a:lnSpc>
            </a:pPr>
            <a:r>
              <a:rPr lang="en-US" altLang="en-US">
                <a:latin typeface="Arial" panose="020B0604020202020204" pitchFamily="34" charset="0"/>
                <a:cs typeface="Arial" panose="020B0604020202020204" pitchFamily="34" charset="0"/>
              </a:rPr>
              <a:t>Exclamations</a:t>
            </a:r>
          </a:p>
          <a:p>
            <a:endParaRPr lang="en-US" altLang="en-US"/>
          </a:p>
        </p:txBody>
      </p:sp>
    </p:spTree>
  </p:cSld>
  <p:clrMapOvr>
    <a:masterClrMapping/>
  </p:clrMapOvr>
  <p:transition spd="med">
    <p:diamon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p:cNvSpPr>
          <p:nvPr>
            <p:ph type="title" idx="4294967295"/>
          </p:nvPr>
        </p:nvSpPr>
        <p:spPr bwMode="auto">
          <a:xfrm>
            <a:off x="1679609" y="57752"/>
            <a:ext cx="8686800" cy="533400"/>
          </a:xfrm>
        </p:spPr>
        <p:txBody>
          <a:bodyPr vert="horz" wrap="square" lIns="91440" tIns="45720" rIns="91440" bIns="45720" numCol="1" rtlCol="0" anchor="ctr" anchorCtr="0" compatLnSpc="1">
            <a:prstTxWarp prst="textNoShape">
              <a:avLst/>
            </a:prstTxWarp>
            <a:normAutofit/>
          </a:bodyPr>
          <a:lstStyle/>
          <a:p>
            <a:pPr algn="ctr">
              <a:defRPr/>
            </a:pPr>
            <a:r>
              <a:rPr lang="en-US" sz="3200" b="1">
                <a:latin typeface="Arial" panose="020B0604020202020204" pitchFamily="34" charset="0"/>
                <a:cs typeface="Arial" panose="020B0604020202020204" pitchFamily="34" charset="0"/>
              </a:rPr>
              <a:t>Task 1: </a:t>
            </a:r>
            <a:r>
              <a:rPr lang="en-US" sz="3200" b="1">
                <a:solidFill>
                  <a:srgbClr val="FF0000"/>
                </a:solidFill>
                <a:latin typeface="Arial" panose="020B0604020202020204" pitchFamily="34" charset="0"/>
                <a:cs typeface="Arial" panose="020B0604020202020204" pitchFamily="34" charset="0"/>
              </a:rPr>
              <a:t>Statements or non-statements?</a:t>
            </a:r>
          </a:p>
        </p:txBody>
      </p:sp>
      <p:sp>
        <p:nvSpPr>
          <p:cNvPr id="21507" name="Rectangle 3"/>
          <p:cNvSpPr>
            <a:spLocks noGrp="1"/>
          </p:cNvSpPr>
          <p:nvPr>
            <p:ph type="body" idx="4294967295"/>
          </p:nvPr>
        </p:nvSpPr>
        <p:spPr>
          <a:xfrm>
            <a:off x="308008" y="745357"/>
            <a:ext cx="11473313" cy="5915326"/>
          </a:xfrm>
        </p:spPr>
        <p:txBody>
          <a:bodyPr>
            <a:normAutofit fontScale="92500" lnSpcReduction="20000"/>
          </a:bodyPr>
          <a:lstStyle/>
          <a:p>
            <a:pPr marL="609600" indent="-609600">
              <a:lnSpc>
                <a:spcPct val="125000"/>
              </a:lnSpc>
              <a:buFont typeface="Wingdings 2" pitchFamily="18" charset="2"/>
              <a:buAutoNum type="arabicPeriod"/>
            </a:pPr>
            <a:r>
              <a:rPr lang="en-US" altLang="en-US" sz="2200">
                <a:latin typeface="Arial" panose="020B0604020202020204" pitchFamily="34" charset="0"/>
                <a:cs typeface="Arial" panose="020B0604020202020204" pitchFamily="34" charset="0"/>
              </a:rPr>
              <a:t>Capital punishment is wrong. </a:t>
            </a:r>
          </a:p>
          <a:p>
            <a:pPr marL="609600" indent="-609600">
              <a:lnSpc>
                <a:spcPct val="125000"/>
              </a:lnSpc>
              <a:buFont typeface="Wingdings 2" pitchFamily="18" charset="2"/>
              <a:buAutoNum type="arabicPeriod"/>
            </a:pPr>
            <a:r>
              <a:rPr lang="en-US" altLang="en-US" sz="2200">
                <a:latin typeface="Arial" panose="020B0604020202020204" pitchFamily="34" charset="0"/>
                <a:cs typeface="Arial" panose="020B0604020202020204" pitchFamily="34" charset="0"/>
              </a:rPr>
              <a:t>Do you say we stop at the next station?</a:t>
            </a:r>
          </a:p>
          <a:p>
            <a:pPr marL="609600" indent="-609600">
              <a:lnSpc>
                <a:spcPct val="125000"/>
              </a:lnSpc>
              <a:buFont typeface="Wingdings 2" pitchFamily="18" charset="2"/>
              <a:buAutoNum type="arabicPeriod"/>
            </a:pPr>
            <a:r>
              <a:rPr lang="en-US" altLang="en-US" sz="2200">
                <a:latin typeface="Arial" panose="020B0604020202020204" pitchFamily="34" charset="0"/>
                <a:cs typeface="Arial" panose="020B0604020202020204" pitchFamily="34" charset="0"/>
              </a:rPr>
              <a:t>Great!</a:t>
            </a:r>
          </a:p>
          <a:p>
            <a:pPr marL="609600" indent="-609600">
              <a:lnSpc>
                <a:spcPct val="125000"/>
              </a:lnSpc>
              <a:buFont typeface="Wingdings 2" pitchFamily="18" charset="2"/>
              <a:buAutoNum type="arabicPeriod"/>
            </a:pPr>
            <a:r>
              <a:rPr lang="en-US" altLang="en-US" sz="2200">
                <a:latin typeface="Arial" panose="020B0604020202020204" pitchFamily="34" charset="0"/>
                <a:cs typeface="Arial" panose="020B0604020202020204" pitchFamily="34" charset="0"/>
              </a:rPr>
              <a:t>Please print your name legibly. </a:t>
            </a:r>
          </a:p>
          <a:p>
            <a:pPr marL="609600" indent="-609600">
              <a:lnSpc>
                <a:spcPct val="125000"/>
              </a:lnSpc>
              <a:buFont typeface="Wingdings 2" pitchFamily="18" charset="2"/>
              <a:buAutoNum type="arabicPeriod"/>
            </a:pPr>
            <a:r>
              <a:rPr lang="en-US" altLang="en-US" sz="2200">
                <a:latin typeface="Arial" panose="020B0604020202020204" pitchFamily="34" charset="0"/>
                <a:cs typeface="Arial" panose="020B0604020202020204" pitchFamily="34" charset="0"/>
              </a:rPr>
              <a:t>Turn off your engine when waiting to pick up your kid. </a:t>
            </a:r>
          </a:p>
          <a:p>
            <a:pPr marL="609600" indent="-609600">
              <a:lnSpc>
                <a:spcPct val="125000"/>
              </a:lnSpc>
              <a:buFont typeface="Wingdings 2" pitchFamily="18" charset="2"/>
              <a:buAutoNum type="arabicPeriod"/>
            </a:pPr>
            <a:r>
              <a:rPr lang="en-US" altLang="en-US" sz="2200">
                <a:latin typeface="Arial" panose="020B0604020202020204" pitchFamily="34" charset="0"/>
                <a:cs typeface="Arial" panose="020B0604020202020204" pitchFamily="34" charset="0"/>
              </a:rPr>
              <a:t>Turn off your engine when waiting to pick up your kids. Idling longer than 10 seconds uses more gas than restarting the car. </a:t>
            </a:r>
          </a:p>
          <a:p>
            <a:pPr marL="609600" indent="-609600">
              <a:lnSpc>
                <a:spcPct val="125000"/>
              </a:lnSpc>
              <a:buFont typeface="Wingdings 2" pitchFamily="18" charset="2"/>
              <a:buAutoNum type="arabicPeriod"/>
            </a:pPr>
            <a:r>
              <a:rPr lang="en-US" altLang="en-US" sz="2200">
                <a:latin typeface="Arial" panose="020B0604020202020204" pitchFamily="34" charset="0"/>
                <a:cs typeface="Arial" panose="020B0604020202020204" pitchFamily="34" charset="0"/>
              </a:rPr>
              <a:t>What a boy!</a:t>
            </a:r>
          </a:p>
          <a:p>
            <a:pPr marL="609600" indent="-609600">
              <a:lnSpc>
                <a:spcPct val="125000"/>
              </a:lnSpc>
              <a:buFont typeface="Wingdings 2" pitchFamily="18" charset="2"/>
              <a:buAutoNum type="arabicPeriod"/>
            </a:pPr>
            <a:r>
              <a:rPr lang="en-US" altLang="en-US" sz="2200">
                <a:latin typeface="Arial" panose="020B0604020202020204" pitchFamily="34" charset="0"/>
                <a:cs typeface="Arial" panose="020B0604020202020204" pitchFamily="34" charset="0"/>
              </a:rPr>
              <a:t>I’ll have a cheese burger, please.</a:t>
            </a:r>
          </a:p>
          <a:p>
            <a:pPr marL="609600" indent="-609600">
              <a:lnSpc>
                <a:spcPct val="125000"/>
              </a:lnSpc>
              <a:buFont typeface="Wingdings 2" pitchFamily="18" charset="2"/>
              <a:buAutoNum type="arabicPeriod"/>
            </a:pPr>
            <a:r>
              <a:rPr lang="en-US" altLang="en-US" sz="2200">
                <a:latin typeface="Arial" panose="020B0604020202020204" pitchFamily="34" charset="0"/>
                <a:cs typeface="Arial" panose="020B0604020202020204" pitchFamily="34" charset="0"/>
              </a:rPr>
              <a:t>Happy New Year!</a:t>
            </a:r>
          </a:p>
          <a:p>
            <a:pPr marL="609600" indent="-609600">
              <a:lnSpc>
                <a:spcPct val="125000"/>
              </a:lnSpc>
              <a:buFont typeface="Wingdings 2" pitchFamily="18" charset="2"/>
              <a:buAutoNum type="arabicPeriod"/>
            </a:pPr>
            <a:r>
              <a:rPr lang="en-US" altLang="en-US" sz="2200">
                <a:latin typeface="Arial" panose="020B0604020202020204" pitchFamily="34" charset="0"/>
                <a:cs typeface="Arial" panose="020B0604020202020204" pitchFamily="34" charset="0"/>
              </a:rPr>
              <a:t>Yuck!</a:t>
            </a:r>
          </a:p>
          <a:p>
            <a:pPr marL="609600" indent="-609600">
              <a:lnSpc>
                <a:spcPct val="125000"/>
              </a:lnSpc>
              <a:buFont typeface="Wingdings 2" pitchFamily="18" charset="2"/>
              <a:buAutoNum type="arabicPeriod"/>
            </a:pPr>
            <a:r>
              <a:rPr lang="vi-VN" altLang="en-US" sz="2200">
                <a:latin typeface="Arial" panose="020B0604020202020204" pitchFamily="34" charset="0"/>
                <a:cs typeface="Arial" panose="020B0604020202020204" pitchFamily="34" charset="0"/>
              </a:rPr>
              <a:t>“Ờ mây </a:t>
            </a:r>
            <a:r>
              <a:rPr lang="vi-VN" altLang="en-US" sz="2200" err="1">
                <a:latin typeface="Arial" panose="020B0604020202020204" pitchFamily="34" charset="0"/>
                <a:cs typeface="Arial" panose="020B0604020202020204" pitchFamily="34" charset="0"/>
              </a:rPr>
              <a:t>zing</a:t>
            </a:r>
            <a:r>
              <a:rPr lang="vi-VN" altLang="en-US" sz="2200">
                <a:latin typeface="Arial" panose="020B0604020202020204" pitchFamily="34" charset="0"/>
                <a:cs typeface="Arial" panose="020B0604020202020204" pitchFamily="34" charset="0"/>
              </a:rPr>
              <a:t>, </a:t>
            </a:r>
            <a:r>
              <a:rPr lang="vi-VN" altLang="en-US" sz="2200" err="1">
                <a:latin typeface="Arial" panose="020B0604020202020204" pitchFamily="34" charset="0"/>
                <a:cs typeface="Arial" panose="020B0604020202020204" pitchFamily="34" charset="0"/>
              </a:rPr>
              <a:t>gút</a:t>
            </a:r>
            <a:r>
              <a:rPr lang="vi-VN" altLang="en-US" sz="2200">
                <a:latin typeface="Arial" panose="020B0604020202020204" pitchFamily="34" charset="0"/>
                <a:cs typeface="Arial" panose="020B0604020202020204" pitchFamily="34" charset="0"/>
              </a:rPr>
              <a:t> </a:t>
            </a:r>
            <a:r>
              <a:rPr lang="vi-VN" altLang="en-US" sz="2200" err="1">
                <a:latin typeface="Arial" panose="020B0604020202020204" pitchFamily="34" charset="0"/>
                <a:cs typeface="Arial" panose="020B0604020202020204" pitchFamily="34" charset="0"/>
              </a:rPr>
              <a:t>chóp</a:t>
            </a:r>
            <a:r>
              <a:rPr lang="vi-VN" altLang="en-US" sz="2200">
                <a:latin typeface="Arial" panose="020B0604020202020204" pitchFamily="34" charset="0"/>
                <a:cs typeface="Arial" panose="020B0604020202020204" pitchFamily="34" charset="0"/>
              </a:rPr>
              <a:t> em!” (“</a:t>
            </a:r>
            <a:r>
              <a:rPr lang="vi-VN" altLang="en-US" sz="2200" err="1">
                <a:latin typeface="Arial" panose="020B0604020202020204" pitchFamily="34" charset="0"/>
                <a:cs typeface="Arial" panose="020B0604020202020204" pitchFamily="34" charset="0"/>
              </a:rPr>
              <a:t>Amazing</a:t>
            </a:r>
            <a:r>
              <a:rPr lang="vi-VN" altLang="en-US" sz="2200">
                <a:latin typeface="Arial" panose="020B0604020202020204" pitchFamily="34" charset="0"/>
                <a:cs typeface="Arial" panose="020B0604020202020204" pitchFamily="34" charset="0"/>
              </a:rPr>
              <a:t>, </a:t>
            </a:r>
            <a:r>
              <a:rPr lang="vi-VN" altLang="en-US" sz="2200" err="1">
                <a:latin typeface="Arial" panose="020B0604020202020204" pitchFamily="34" charset="0"/>
                <a:cs typeface="Arial" panose="020B0604020202020204" pitchFamily="34" charset="0"/>
              </a:rPr>
              <a:t>good</a:t>
            </a:r>
            <a:r>
              <a:rPr lang="vi-VN" altLang="en-US" sz="2200">
                <a:latin typeface="Arial" panose="020B0604020202020204" pitchFamily="34" charset="0"/>
                <a:cs typeface="Arial" panose="020B0604020202020204" pitchFamily="34" charset="0"/>
              </a:rPr>
              <a:t> </a:t>
            </a:r>
            <a:r>
              <a:rPr lang="vi-VN" altLang="en-US" sz="2200" err="1">
                <a:latin typeface="Arial" panose="020B0604020202020204" pitchFamily="34" charset="0"/>
                <a:cs typeface="Arial" panose="020B0604020202020204" pitchFamily="34" charset="0"/>
              </a:rPr>
              <a:t>job</a:t>
            </a:r>
            <a:r>
              <a:rPr lang="vi-VN" altLang="en-US" sz="2200">
                <a:latin typeface="Arial" panose="020B0604020202020204" pitchFamily="34" charset="0"/>
                <a:cs typeface="Arial" panose="020B0604020202020204" pitchFamily="34" charset="0"/>
              </a:rPr>
              <a:t>!”) – </a:t>
            </a:r>
            <a:r>
              <a:rPr lang="vi-VN" altLang="en-US" sz="2200" err="1">
                <a:latin typeface="Arial" panose="020B0604020202020204" pitchFamily="34" charset="0"/>
                <a:cs typeface="Arial" panose="020B0604020202020204" pitchFamily="34" charset="0"/>
              </a:rPr>
              <a:t>rapper</a:t>
            </a:r>
            <a:r>
              <a:rPr lang="vi-VN" altLang="en-US" sz="2200">
                <a:latin typeface="Arial" panose="020B0604020202020204" pitchFamily="34" charset="0"/>
                <a:cs typeface="Arial" panose="020B0604020202020204" pitchFamily="34" charset="0"/>
              </a:rPr>
              <a:t> </a:t>
            </a:r>
            <a:r>
              <a:rPr lang="vi-VN" altLang="en-US" sz="2200" err="1">
                <a:latin typeface="Arial" panose="020B0604020202020204" pitchFamily="34" charset="0"/>
                <a:cs typeface="Arial" panose="020B0604020202020204" pitchFamily="34" charset="0"/>
              </a:rPr>
              <a:t>Binz</a:t>
            </a:r>
            <a:r>
              <a:rPr lang="vi-VN" altLang="en-US" sz="2200">
                <a:latin typeface="Arial" panose="020B0604020202020204" pitchFamily="34" charset="0"/>
                <a:cs typeface="Arial" panose="020B0604020202020204" pitchFamily="34" charset="0"/>
              </a:rPr>
              <a:t> </a:t>
            </a:r>
            <a:r>
              <a:rPr lang="vi-VN" altLang="en-US" sz="2200" err="1">
                <a:latin typeface="Arial" panose="020B0604020202020204" pitchFamily="34" charset="0"/>
                <a:cs typeface="Arial" panose="020B0604020202020204" pitchFamily="34" charset="0"/>
              </a:rPr>
              <a:t>talking</a:t>
            </a:r>
            <a:r>
              <a:rPr lang="vi-VN" altLang="en-US" sz="2200">
                <a:latin typeface="Arial" panose="020B0604020202020204" pitchFamily="34" charset="0"/>
                <a:cs typeface="Arial" panose="020B0604020202020204" pitchFamily="34" charset="0"/>
              </a:rPr>
              <a:t> to a </a:t>
            </a:r>
            <a:r>
              <a:rPr lang="vi-VN" altLang="en-US" sz="2200" err="1">
                <a:latin typeface="Arial" panose="020B0604020202020204" pitchFamily="34" charset="0"/>
                <a:cs typeface="Arial" panose="020B0604020202020204" pitchFamily="34" charset="0"/>
              </a:rPr>
              <a:t>contestant</a:t>
            </a:r>
            <a:r>
              <a:rPr lang="en-US" altLang="en-US" sz="2200">
                <a:latin typeface="Arial" panose="020B0604020202020204" pitchFamily="34" charset="0"/>
                <a:cs typeface="Arial" panose="020B0604020202020204" pitchFamily="34" charset="0"/>
              </a:rPr>
              <a:t> </a:t>
            </a:r>
          </a:p>
          <a:p>
            <a:pPr marL="609600" indent="-609600">
              <a:lnSpc>
                <a:spcPct val="125000"/>
              </a:lnSpc>
              <a:buFont typeface="Wingdings 2" pitchFamily="18" charset="2"/>
              <a:buAutoNum type="arabicPeriod"/>
            </a:pPr>
            <a:r>
              <a:rPr lang="en-US" altLang="en-US" sz="2200">
                <a:latin typeface="Arial" panose="020B0604020202020204" pitchFamily="34" charset="0"/>
                <a:cs typeface="Arial" panose="020B0604020202020204" pitchFamily="34" charset="0"/>
              </a:rPr>
              <a:t>Be nice to your kids. They’ll choose your nursing home. </a:t>
            </a:r>
          </a:p>
          <a:p>
            <a:pPr marL="609600" indent="-609600">
              <a:lnSpc>
                <a:spcPct val="125000"/>
              </a:lnSpc>
              <a:buFont typeface="Wingdings 2" pitchFamily="18" charset="2"/>
              <a:buAutoNum type="arabicPeriod"/>
            </a:pPr>
            <a:endParaRPr lang="en-US" altLang="en-US" sz="2200"/>
          </a:p>
        </p:txBody>
      </p:sp>
    </p:spTree>
  </p:cSld>
  <p:clrMapOvr>
    <a:masterClrMapping/>
  </p:clrMapOvr>
  <p:transition spd="med">
    <p:diamon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bwMode="auto">
          <a:xfrm>
            <a:off x="838200" y="197346"/>
            <a:ext cx="10515600" cy="11281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200" b="1">
                <a:latin typeface="Arial" panose="020B0604020202020204" pitchFamily="34" charset="0"/>
                <a:cs typeface="Arial" panose="020B0604020202020204" pitchFamily="34" charset="0"/>
              </a:rPr>
              <a:t>Be critical with </a:t>
            </a:r>
            <a:r>
              <a:rPr lang="en-US" altLang="en-US" sz="3200" b="1" err="1">
                <a:latin typeface="Arial" panose="020B0604020202020204" pitchFamily="34" charset="0"/>
                <a:cs typeface="Arial" panose="020B0604020202020204" pitchFamily="34" charset="0"/>
              </a:rPr>
              <a:t>nonstatement</a:t>
            </a:r>
            <a:r>
              <a:rPr lang="en-US" altLang="en-US" sz="3200" b="1">
                <a:latin typeface="Arial" panose="020B0604020202020204" pitchFamily="34" charset="0"/>
                <a:cs typeface="Arial" panose="020B0604020202020204" pitchFamily="34" charset="0"/>
              </a:rPr>
              <a:t>-looking sentences</a:t>
            </a:r>
          </a:p>
        </p:txBody>
      </p:sp>
      <p:sp>
        <p:nvSpPr>
          <p:cNvPr id="32771" name="Rectangle 3"/>
          <p:cNvSpPr>
            <a:spLocks noGrp="1"/>
          </p:cNvSpPr>
          <p:nvPr>
            <p:ph type="body" idx="4294967295"/>
          </p:nvPr>
        </p:nvSpPr>
        <p:spPr>
          <a:xfrm>
            <a:off x="152400" y="1835250"/>
            <a:ext cx="11353800" cy="4351338"/>
          </a:xfrm>
        </p:spPr>
        <p:txBody>
          <a:bodyPr/>
          <a:lstStyle/>
          <a:p>
            <a:pPr marL="609600" indent="-609600">
              <a:lnSpc>
                <a:spcPct val="120000"/>
              </a:lnSpc>
              <a:buFont typeface="Wingdings 2" pitchFamily="18" charset="2"/>
              <a:buAutoNum type="arabicPeriod"/>
            </a:pPr>
            <a:r>
              <a:rPr lang="en-US" altLang="en-US"/>
              <a:t>You should quit smoking. Don’t you realize how bad it is for your health?</a:t>
            </a:r>
          </a:p>
          <a:p>
            <a:pPr marL="609600" indent="-609600">
              <a:lnSpc>
                <a:spcPct val="120000"/>
              </a:lnSpc>
              <a:buNone/>
            </a:pPr>
            <a:endParaRPr lang="en-US" altLang="en-US"/>
          </a:p>
          <a:p>
            <a:pPr marL="609600" indent="-609600">
              <a:lnSpc>
                <a:spcPct val="120000"/>
              </a:lnSpc>
              <a:buFont typeface="Wingdings 2" pitchFamily="18" charset="2"/>
              <a:buAutoNum type="arabicPeriod" startAt="2"/>
            </a:pPr>
            <a:r>
              <a:rPr lang="en-US" altLang="en-US"/>
              <a:t>Do not read beauty magazines. They will make you feel ugly. (Mary </a:t>
            </a:r>
            <a:r>
              <a:rPr lang="en-US" altLang="en-US" err="1"/>
              <a:t>Schmich</a:t>
            </a:r>
            <a:r>
              <a:rPr lang="en-US" altLang="en-US"/>
              <a:t>.)</a:t>
            </a:r>
          </a:p>
        </p:txBody>
      </p:sp>
      <p:sp>
        <p:nvSpPr>
          <p:cNvPr id="32772" name="AutoShape 4"/>
          <p:cNvSpPr>
            <a:spLocks noChangeArrowheads="1"/>
          </p:cNvSpPr>
          <p:nvPr/>
        </p:nvSpPr>
        <p:spPr bwMode="auto">
          <a:xfrm>
            <a:off x="97055" y="2683843"/>
            <a:ext cx="304800" cy="228600"/>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
        <p:nvSpPr>
          <p:cNvPr id="5" name="AutoShape 4">
            <a:extLst>
              <a:ext uri="{FF2B5EF4-FFF2-40B4-BE49-F238E27FC236}">
                <a16:creationId xmlns:a16="http://schemas.microsoft.com/office/drawing/2014/main" id="{87011773-2012-4648-9802-2F1D12C2992A}"/>
              </a:ext>
            </a:extLst>
          </p:cNvPr>
          <p:cNvSpPr>
            <a:spLocks noChangeArrowheads="1"/>
          </p:cNvSpPr>
          <p:nvPr/>
        </p:nvSpPr>
        <p:spPr bwMode="auto">
          <a:xfrm>
            <a:off x="87429" y="4613224"/>
            <a:ext cx="304800" cy="228600"/>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Tree>
    <p:extLst>
      <p:ext uri="{BB962C8B-B14F-4D97-AF65-F5344CB8AC3E}">
        <p14:creationId xmlns:p14="http://schemas.microsoft.com/office/powerpoint/2010/main" val="2851104932"/>
      </p:ext>
    </p:extLst>
  </p:cSld>
  <p:clrMapOvr>
    <a:masterClrMapping/>
  </p:clrMapOvr>
  <p:transition spd="med">
    <p:diamon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73"/>
          <p:cNvSpPr txBox="1">
            <a:spLocks noGrp="1"/>
          </p:cNvSpPr>
          <p:nvPr>
            <p:ph type="title"/>
          </p:nvPr>
        </p:nvSpPr>
        <p:spPr>
          <a:xfrm>
            <a:off x="1981200" y="76201"/>
            <a:ext cx="8229600" cy="868363"/>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sz="3200" b="1"/>
              <a:t>ASSIGNMENT</a:t>
            </a:r>
            <a:endParaRPr sz="3200" b="1"/>
          </a:p>
        </p:txBody>
      </p:sp>
      <p:sp>
        <p:nvSpPr>
          <p:cNvPr id="901" name="Google Shape;901;p73"/>
          <p:cNvSpPr txBox="1">
            <a:spLocks noGrp="1"/>
          </p:cNvSpPr>
          <p:nvPr>
            <p:ph type="body" idx="1"/>
          </p:nvPr>
        </p:nvSpPr>
        <p:spPr>
          <a:xfrm>
            <a:off x="1524000" y="843125"/>
            <a:ext cx="9144000" cy="2438823"/>
          </a:xfrm>
          <a:prstGeom prst="rect">
            <a:avLst/>
          </a:prstGeom>
          <a:noFill/>
          <a:ln>
            <a:noFill/>
          </a:ln>
        </p:spPr>
        <p:txBody>
          <a:bodyPr spcFirstLastPara="1" vert="horz" wrap="square" lIns="91425" tIns="45700" rIns="91425" bIns="45700" rtlCol="0" anchor="t" anchorCtr="0">
            <a:noAutofit/>
          </a:bodyPr>
          <a:lstStyle/>
          <a:p>
            <a:pPr marL="342900" indent="-342900">
              <a:lnSpc>
                <a:spcPct val="150000"/>
              </a:lnSpc>
              <a:spcBef>
                <a:spcPts val="480"/>
              </a:spcBef>
              <a:buSzPts val="2400"/>
              <a:buChar char="❖"/>
            </a:pPr>
            <a:r>
              <a:rPr lang="en-US" sz="2400"/>
              <a:t>Find five </a:t>
            </a:r>
            <a:r>
              <a:rPr lang="en-US" sz="2400" b="1"/>
              <a:t>real-life</a:t>
            </a:r>
            <a:r>
              <a:rPr lang="en-US" sz="2400"/>
              <a:t> examples (with sources): one student contributes ONE example about each of the following: </a:t>
            </a:r>
            <a:endParaRPr/>
          </a:p>
          <a:p>
            <a:pPr marL="742950" lvl="1" indent="-285750">
              <a:lnSpc>
                <a:spcPct val="150000"/>
              </a:lnSpc>
              <a:spcBef>
                <a:spcPts val="480"/>
              </a:spcBef>
              <a:buSzPts val="2400"/>
              <a:buChar char="▪"/>
            </a:pPr>
            <a:r>
              <a:rPr lang="en-US" u="sng"/>
              <a:t>lack</a:t>
            </a:r>
            <a:r>
              <a:rPr lang="en-US"/>
              <a:t> or </a:t>
            </a:r>
            <a:r>
              <a:rPr lang="en-US" u="sng"/>
              <a:t>presence</a:t>
            </a:r>
            <a:r>
              <a:rPr lang="en-US"/>
              <a:t> of standards of critical thinking </a:t>
            </a:r>
            <a:endParaRPr/>
          </a:p>
          <a:p>
            <a:pPr marL="742950" lvl="1" indent="-285750">
              <a:lnSpc>
                <a:spcPct val="150000"/>
              </a:lnSpc>
              <a:spcBef>
                <a:spcPts val="480"/>
              </a:spcBef>
              <a:buSzPts val="2400"/>
              <a:buChar char="▪"/>
            </a:pPr>
            <a:r>
              <a:rPr lang="en-US" u="sng"/>
              <a:t>Barriers</a:t>
            </a:r>
            <a:r>
              <a:rPr lang="en-US"/>
              <a:t> to critical thinking</a:t>
            </a:r>
            <a:endParaRPr/>
          </a:p>
          <a:p>
            <a:pPr marL="742950" lvl="1" indent="-133350">
              <a:lnSpc>
                <a:spcPct val="150000"/>
              </a:lnSpc>
              <a:spcBef>
                <a:spcPts val="480"/>
              </a:spcBef>
              <a:buSzPts val="2400"/>
              <a:buNone/>
            </a:pPr>
            <a:endParaRPr/>
          </a:p>
        </p:txBody>
      </p:sp>
      <p:sp>
        <p:nvSpPr>
          <p:cNvPr id="903" name="Google Shape;903;p73"/>
          <p:cNvSpPr txBox="1"/>
          <p:nvPr/>
        </p:nvSpPr>
        <p:spPr>
          <a:xfrm>
            <a:off x="1780130" y="3184277"/>
            <a:ext cx="8808720" cy="2477561"/>
          </a:xfrm>
          <a:prstGeom prst="rect">
            <a:avLst/>
          </a:prstGeom>
          <a:noFill/>
          <a:ln>
            <a:noFill/>
          </a:ln>
        </p:spPr>
        <p:txBody>
          <a:bodyPr spcFirstLastPara="1" wrap="square" lIns="91425" tIns="45700" rIns="91425" bIns="45700" anchor="t" anchorCtr="0">
            <a:spAutoFit/>
          </a:bodyPr>
          <a:lstStyle/>
          <a:p>
            <a:pPr>
              <a:lnSpc>
                <a:spcPct val="150000"/>
              </a:lnSpc>
              <a:spcBef>
                <a:spcPts val="600"/>
              </a:spcBef>
            </a:pPr>
            <a:r>
              <a:rPr lang="en-US">
                <a:solidFill>
                  <a:schemeClr val="dk1"/>
                </a:solidFill>
                <a:latin typeface="Arial"/>
                <a:ea typeface="Arial"/>
                <a:cs typeface="Arial"/>
                <a:sym typeface="Arial"/>
              </a:rPr>
              <a:t>Notes: </a:t>
            </a:r>
            <a:endParaRPr>
              <a:solidFill>
                <a:schemeClr val="dk1"/>
              </a:solidFill>
              <a:latin typeface="Arial"/>
              <a:ea typeface="Arial"/>
              <a:cs typeface="Arial"/>
              <a:sym typeface="Arial"/>
            </a:endParaRPr>
          </a:p>
          <a:p>
            <a:pPr>
              <a:lnSpc>
                <a:spcPct val="150000"/>
              </a:lnSpc>
              <a:spcBef>
                <a:spcPts val="600"/>
              </a:spcBef>
            </a:pPr>
            <a:r>
              <a:rPr lang="en-US">
                <a:solidFill>
                  <a:schemeClr val="dk1"/>
                </a:solidFill>
                <a:latin typeface="Arial"/>
                <a:ea typeface="Arial"/>
                <a:cs typeface="Arial"/>
                <a:sym typeface="Arial"/>
              </a:rPr>
              <a:t>      - Delete all the lesson slides, only keep the Assignment slides and resubmit your group file to the link below. </a:t>
            </a:r>
            <a:endParaRPr/>
          </a:p>
          <a:p>
            <a:pPr>
              <a:lnSpc>
                <a:spcPct val="150000"/>
              </a:lnSpc>
              <a:spcBef>
                <a:spcPts val="600"/>
              </a:spcBef>
            </a:pPr>
            <a:r>
              <a:rPr lang="en-US">
                <a:solidFill>
                  <a:schemeClr val="dk1"/>
                </a:solidFill>
                <a:latin typeface="Arial"/>
                <a:ea typeface="Arial"/>
                <a:cs typeface="Arial"/>
                <a:sym typeface="Arial"/>
              </a:rPr>
              <a:t>      - All </a:t>
            </a:r>
            <a:r>
              <a:rPr lang="en-US" b="1">
                <a:solidFill>
                  <a:schemeClr val="dk1"/>
                </a:solidFill>
                <a:latin typeface="Arial"/>
                <a:ea typeface="Arial"/>
                <a:cs typeface="Arial"/>
                <a:sym typeface="Arial"/>
              </a:rPr>
              <a:t>websites of critical thinking</a:t>
            </a:r>
            <a:r>
              <a:rPr lang="en-US">
                <a:solidFill>
                  <a:schemeClr val="dk1"/>
                </a:solidFill>
                <a:latin typeface="Arial"/>
                <a:ea typeface="Arial"/>
                <a:cs typeface="Arial"/>
                <a:sym typeface="Arial"/>
              </a:rPr>
              <a:t> are excluded. </a:t>
            </a:r>
          </a:p>
          <a:p>
            <a:pPr>
              <a:lnSpc>
                <a:spcPct val="150000"/>
              </a:lnSpc>
              <a:spcBef>
                <a:spcPts val="600"/>
              </a:spcBef>
            </a:pPr>
            <a:r>
              <a:rPr lang="en-US" b="1">
                <a:solidFill>
                  <a:schemeClr val="dk1"/>
                </a:solidFill>
              </a:rPr>
              <a:t>      </a:t>
            </a:r>
            <a:r>
              <a:rPr lang="en-US">
                <a:solidFill>
                  <a:schemeClr val="dk1"/>
                </a:solidFill>
              </a:rPr>
              <a:t>-</a:t>
            </a:r>
            <a:r>
              <a:rPr lang="en-US" b="1">
                <a:solidFill>
                  <a:schemeClr val="dk1"/>
                </a:solidFill>
              </a:rPr>
              <a:t> Deadline: end of Saturday </a:t>
            </a:r>
            <a:endParaRPr b="1">
              <a:solidFill>
                <a:schemeClr val="dk1"/>
              </a:solidFill>
              <a:latin typeface="Arial"/>
              <a:ea typeface="Arial"/>
              <a:cs typeface="Arial"/>
              <a:sym typeface="Arial"/>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type="body" idx="4294967295"/>
          </p:nvPr>
        </p:nvSpPr>
        <p:spPr>
          <a:xfrm>
            <a:off x="545431" y="1411907"/>
            <a:ext cx="11646569" cy="3352598"/>
          </a:xfrm>
        </p:spPr>
        <p:txBody>
          <a:bodyPr/>
          <a:lstStyle/>
          <a:p>
            <a:pPr marL="609600" indent="-609600">
              <a:lnSpc>
                <a:spcPct val="120000"/>
              </a:lnSpc>
              <a:buFont typeface="Wingdings 2" pitchFamily="18" charset="2"/>
              <a:buAutoNum type="arabicPeriod"/>
            </a:pPr>
            <a:r>
              <a:rPr lang="en-US" altLang="en-US"/>
              <a:t>You should quit smoking. Don’t you realize how bad it is for your health?</a:t>
            </a:r>
          </a:p>
          <a:p>
            <a:pPr marL="609600" indent="-609600">
              <a:lnSpc>
                <a:spcPct val="120000"/>
              </a:lnSpc>
              <a:buNone/>
            </a:pPr>
            <a:r>
              <a:rPr lang="en-US" altLang="en-US"/>
              <a:t>	</a:t>
            </a:r>
            <a:r>
              <a:rPr lang="en-US" altLang="en-US" sz="2400"/>
              <a:t>This rhetorical question is in fact a statement: </a:t>
            </a:r>
            <a:r>
              <a:rPr lang="en-US" altLang="en-US" sz="2400">
                <a:solidFill>
                  <a:srgbClr val="FF0000"/>
                </a:solidFill>
              </a:rPr>
              <a:t>Smoking is bad for heath.</a:t>
            </a:r>
          </a:p>
          <a:p>
            <a:pPr marL="609600" indent="-609600">
              <a:lnSpc>
                <a:spcPct val="120000"/>
              </a:lnSpc>
              <a:buFont typeface="Wingdings 2" pitchFamily="18" charset="2"/>
              <a:buAutoNum type="arabicPeriod" startAt="2"/>
            </a:pPr>
            <a:r>
              <a:rPr lang="en-US" altLang="en-US"/>
              <a:t>Do not read beauty magazines. They will make you feel ugly. (Mary </a:t>
            </a:r>
            <a:r>
              <a:rPr lang="en-US" altLang="en-US" err="1"/>
              <a:t>Schmich</a:t>
            </a:r>
            <a:r>
              <a:rPr lang="en-US" altLang="en-US"/>
              <a:t>.)</a:t>
            </a:r>
          </a:p>
          <a:p>
            <a:pPr marL="990600" lvl="1" indent="-533400">
              <a:lnSpc>
                <a:spcPct val="120000"/>
              </a:lnSpc>
              <a:buNone/>
            </a:pPr>
            <a:r>
              <a:rPr lang="en-US" altLang="en-US"/>
              <a:t>  This imperative is in fact a statement: </a:t>
            </a:r>
            <a:r>
              <a:rPr lang="en-US" altLang="en-US">
                <a:solidFill>
                  <a:srgbClr val="FF0000"/>
                </a:solidFill>
              </a:rPr>
              <a:t>You should not read beauty magazines.</a:t>
            </a:r>
          </a:p>
        </p:txBody>
      </p:sp>
      <p:sp>
        <p:nvSpPr>
          <p:cNvPr id="33795" name="AutoShape 4"/>
          <p:cNvSpPr>
            <a:spLocks noChangeArrowheads="1"/>
          </p:cNvSpPr>
          <p:nvPr/>
        </p:nvSpPr>
        <p:spPr bwMode="auto">
          <a:xfrm>
            <a:off x="545431" y="2237873"/>
            <a:ext cx="304800" cy="228600"/>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
        <p:nvSpPr>
          <p:cNvPr id="33796" name="AutoShape 5"/>
          <p:cNvSpPr>
            <a:spLocks noChangeArrowheads="1"/>
          </p:cNvSpPr>
          <p:nvPr/>
        </p:nvSpPr>
        <p:spPr bwMode="auto">
          <a:xfrm>
            <a:off x="532196" y="3973571"/>
            <a:ext cx="304800" cy="228600"/>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
        <p:nvSpPr>
          <p:cNvPr id="33797" name="Rectangle 10"/>
          <p:cNvSpPr>
            <a:spLocks noGrp="1"/>
          </p:cNvSpPr>
          <p:nvPr>
            <p:ph type="title" idx="4294967295"/>
          </p:nvPr>
        </p:nvSpPr>
        <p:spPr bwMode="auto">
          <a:xfrm>
            <a:off x="1145406" y="232575"/>
            <a:ext cx="9673389"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r>
              <a:rPr lang="en-US" altLang="en-US" sz="3200" b="1">
                <a:latin typeface="Arial" panose="020B0604020202020204" pitchFamily="34" charset="0"/>
                <a:cs typeface="Arial" panose="020B0604020202020204" pitchFamily="34" charset="0"/>
              </a:rPr>
              <a:t>Be critical with </a:t>
            </a:r>
            <a:r>
              <a:rPr lang="en-US" altLang="en-US" sz="3200" b="1" err="1">
                <a:latin typeface="Arial" panose="020B0604020202020204" pitchFamily="34" charset="0"/>
                <a:cs typeface="Arial" panose="020B0604020202020204" pitchFamily="34" charset="0"/>
              </a:rPr>
              <a:t>nonstatement</a:t>
            </a:r>
            <a:r>
              <a:rPr lang="en-US" altLang="en-US" sz="3200" b="1">
                <a:latin typeface="Arial" panose="020B0604020202020204" pitchFamily="34" charset="0"/>
                <a:cs typeface="Arial" panose="020B0604020202020204" pitchFamily="34" charset="0"/>
              </a:rPr>
              <a:t>-looking sentences</a:t>
            </a:r>
          </a:p>
        </p:txBody>
      </p:sp>
      <p:sp>
        <p:nvSpPr>
          <p:cNvPr id="2" name="TextBox 1">
            <a:extLst>
              <a:ext uri="{FF2B5EF4-FFF2-40B4-BE49-F238E27FC236}">
                <a16:creationId xmlns:a16="http://schemas.microsoft.com/office/drawing/2014/main" id="{B516A703-FEA3-42CA-8662-6D11DD45D62A}"/>
              </a:ext>
            </a:extLst>
          </p:cNvPr>
          <p:cNvSpPr txBox="1"/>
          <p:nvPr/>
        </p:nvSpPr>
        <p:spPr>
          <a:xfrm>
            <a:off x="1252085" y="5169277"/>
            <a:ext cx="10076850" cy="589072"/>
          </a:xfrm>
          <a:prstGeom prst="rect">
            <a:avLst/>
          </a:prstGeom>
          <a:noFill/>
        </p:spPr>
        <p:txBody>
          <a:bodyPr wrap="square" rtlCol="0">
            <a:spAutoFit/>
          </a:bodyPr>
          <a:lstStyle/>
          <a:p>
            <a:pPr>
              <a:lnSpc>
                <a:spcPct val="150000"/>
              </a:lnSpc>
            </a:pPr>
            <a:r>
              <a:rPr lang="en-US" sz="2400" b="1">
                <a:solidFill>
                  <a:srgbClr val="0070C0"/>
                </a:solidFill>
              </a:rPr>
              <a:t>Consider the </a:t>
            </a:r>
            <a:r>
              <a:rPr lang="en-US" sz="2400" b="1" u="sng">
                <a:solidFill>
                  <a:srgbClr val="0070C0"/>
                </a:solidFill>
              </a:rPr>
              <a:t>meaning</a:t>
            </a:r>
            <a:r>
              <a:rPr lang="en-US" sz="2400" b="1">
                <a:solidFill>
                  <a:srgbClr val="0070C0"/>
                </a:solidFill>
              </a:rPr>
              <a:t>, not </a:t>
            </a:r>
            <a:r>
              <a:rPr lang="en-US" sz="2400" b="1" u="sng">
                <a:solidFill>
                  <a:srgbClr val="0070C0"/>
                </a:solidFill>
              </a:rPr>
              <a:t>form</a:t>
            </a:r>
            <a:r>
              <a:rPr lang="en-US" sz="2400" b="1">
                <a:solidFill>
                  <a:srgbClr val="0070C0"/>
                </a:solidFill>
              </a:rPr>
              <a:t>, to decide on a statement or non-statement. </a:t>
            </a:r>
          </a:p>
        </p:txBody>
      </p:sp>
      <p:sp>
        <p:nvSpPr>
          <p:cNvPr id="7" name="AutoShape 5">
            <a:extLst>
              <a:ext uri="{FF2B5EF4-FFF2-40B4-BE49-F238E27FC236}">
                <a16:creationId xmlns:a16="http://schemas.microsoft.com/office/drawing/2014/main" id="{40DDD40E-A3E7-4807-8C89-03135F887650}"/>
              </a:ext>
            </a:extLst>
          </p:cNvPr>
          <p:cNvSpPr>
            <a:spLocks noChangeArrowheads="1"/>
          </p:cNvSpPr>
          <p:nvPr/>
        </p:nvSpPr>
        <p:spPr bwMode="auto">
          <a:xfrm>
            <a:off x="468028" y="5422592"/>
            <a:ext cx="459606" cy="335757"/>
          </a:xfrm>
          <a:prstGeom prst="rightArrow">
            <a:avLst>
              <a:gd name="adj1" fmla="val 50000"/>
              <a:gd name="adj2" fmla="val 333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Tree>
    <p:extLst>
      <p:ext uri="{BB962C8B-B14F-4D97-AF65-F5344CB8AC3E}">
        <p14:creationId xmlns:p14="http://schemas.microsoft.com/office/powerpoint/2010/main" val="3737118793"/>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746">
                                            <p:txEl>
                                              <p:pRg st="1" end="1"/>
                                            </p:txEl>
                                          </p:spTgt>
                                        </p:tgtEl>
                                        <p:attrNameLst>
                                          <p:attrName>style.visibility</p:attrName>
                                        </p:attrNameLst>
                                      </p:cBhvr>
                                      <p:to>
                                        <p:strVal val="visible"/>
                                      </p:to>
                                    </p:set>
                                    <p:animEffect transition="in" filter="checkerboard(across)">
                                      <p:cBhvr>
                                        <p:cTn id="7" dur="500"/>
                                        <p:tgtEl>
                                          <p:spTgt spid="3174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1746">
                                            <p:txEl>
                                              <p:pRg st="3" end="3"/>
                                            </p:txEl>
                                          </p:spTgt>
                                        </p:tgtEl>
                                        <p:attrNameLst>
                                          <p:attrName>style.visibility</p:attrName>
                                        </p:attrNameLst>
                                      </p:cBhvr>
                                      <p:to>
                                        <p:strVal val="visible"/>
                                      </p:to>
                                    </p:set>
                                    <p:animEffect transition="in" filter="checkerboard(across)">
                                      <p:cBhvr>
                                        <p:cTn id="12" dur="500"/>
                                        <p:tgtEl>
                                          <p:spTgt spid="3174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bwMode="auto">
          <a:xfrm>
            <a:off x="1453414" y="2705100"/>
            <a:ext cx="10019899"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0000"/>
          </a:bodyPr>
          <a:lstStyle/>
          <a:p>
            <a:r>
              <a:rPr lang="en-US" altLang="en-US" b="1" cap="none">
                <a:effectLst/>
                <a:latin typeface="Arial" panose="020B0604020202020204" pitchFamily="34" charset="0"/>
                <a:cs typeface="Arial" panose="020B0604020202020204" pitchFamily="34" charset="0"/>
              </a:rPr>
              <a:t>Only statements are used in arguments.  </a:t>
            </a:r>
          </a:p>
        </p:txBody>
      </p:sp>
      <p:sp>
        <p:nvSpPr>
          <p:cNvPr id="23555" name="AutoShape 4"/>
          <p:cNvSpPr>
            <a:spLocks noChangeArrowheads="1"/>
          </p:cNvSpPr>
          <p:nvPr/>
        </p:nvSpPr>
        <p:spPr bwMode="auto">
          <a:xfrm>
            <a:off x="810126" y="2923674"/>
            <a:ext cx="533400" cy="381000"/>
          </a:xfrm>
          <a:prstGeom prst="rightArrow">
            <a:avLst>
              <a:gd name="adj1" fmla="val 50000"/>
              <a:gd name="adj2" fmla="val 35000"/>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Tree>
  </p:cSld>
  <p:clrMapOvr>
    <a:masterClrMapping/>
  </p:clrMapOvr>
  <p:transition spd="med">
    <p:diamon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0139" y="1066801"/>
            <a:ext cx="11232681" cy="1001364"/>
          </a:xfrm>
          <a:prstGeom prst="rect">
            <a:avLst/>
          </a:prstGeom>
        </p:spPr>
        <p:txBody>
          <a:bodyPr vert="horz" wrap="square" lIns="0" tIns="12700" rIns="0" bIns="0" rtlCol="0">
            <a:spAutoFit/>
          </a:bodyPr>
          <a:lstStyle/>
          <a:p>
            <a:pPr marL="12700" marR="5080">
              <a:lnSpc>
                <a:spcPct val="120000"/>
              </a:lnSpc>
              <a:spcBef>
                <a:spcPts val="100"/>
              </a:spcBef>
            </a:pPr>
            <a:r>
              <a:rPr sz="2800" spc="-5">
                <a:solidFill>
                  <a:srgbClr val="080808"/>
                </a:solidFill>
                <a:latin typeface="Arial"/>
                <a:cs typeface="Arial"/>
              </a:rPr>
              <a:t>A number of students </a:t>
            </a:r>
            <a:r>
              <a:rPr lang="vi-VN" sz="2800" spc="-5">
                <a:solidFill>
                  <a:srgbClr val="080808"/>
                </a:solidFill>
                <a:latin typeface="Arial"/>
                <a:cs typeface="Arial"/>
              </a:rPr>
              <a:t>in </a:t>
            </a:r>
            <a:r>
              <a:rPr lang="vi-VN" sz="2800" spc="-5" err="1">
                <a:solidFill>
                  <a:srgbClr val="080808"/>
                </a:solidFill>
                <a:latin typeface="Arial"/>
                <a:cs typeface="Arial"/>
              </a:rPr>
              <a:t>this</a:t>
            </a:r>
            <a:r>
              <a:rPr lang="vi-VN" sz="2800" spc="-5">
                <a:solidFill>
                  <a:srgbClr val="080808"/>
                </a:solidFill>
                <a:latin typeface="Arial"/>
                <a:cs typeface="Arial"/>
              </a:rPr>
              <a:t> </a:t>
            </a:r>
            <a:r>
              <a:rPr lang="vi-VN" sz="2800" spc="-5" err="1">
                <a:solidFill>
                  <a:srgbClr val="080808"/>
                </a:solidFill>
                <a:latin typeface="Arial"/>
                <a:cs typeface="Arial"/>
              </a:rPr>
              <a:t>class</a:t>
            </a:r>
            <a:r>
              <a:rPr lang="en-US" sz="2800" spc="-5">
                <a:solidFill>
                  <a:srgbClr val="080808"/>
                </a:solidFill>
                <a:latin typeface="Arial"/>
                <a:cs typeface="Arial"/>
              </a:rPr>
              <a:t> </a:t>
            </a:r>
            <a:r>
              <a:rPr sz="2800" spc="-5">
                <a:solidFill>
                  <a:srgbClr val="080808"/>
                </a:solidFill>
                <a:latin typeface="Arial"/>
                <a:cs typeface="Arial"/>
              </a:rPr>
              <a:t>are </a:t>
            </a:r>
            <a:r>
              <a:rPr sz="2800">
                <a:solidFill>
                  <a:srgbClr val="080808"/>
                </a:solidFill>
                <a:latin typeface="Arial"/>
                <a:cs typeface="Arial"/>
              </a:rPr>
              <a:t>interested </a:t>
            </a:r>
            <a:r>
              <a:rPr sz="2800" spc="-5">
                <a:solidFill>
                  <a:srgbClr val="080808"/>
                </a:solidFill>
                <a:latin typeface="Arial"/>
                <a:cs typeface="Arial"/>
              </a:rPr>
              <a:t>in </a:t>
            </a:r>
            <a:r>
              <a:rPr lang="en-US" sz="2800">
                <a:solidFill>
                  <a:srgbClr val="080808"/>
                </a:solidFill>
                <a:latin typeface="Arial"/>
                <a:cs typeface="Arial"/>
              </a:rPr>
              <a:t>C</a:t>
            </a:r>
            <a:r>
              <a:rPr sz="2800">
                <a:solidFill>
                  <a:srgbClr val="080808"/>
                </a:solidFill>
                <a:latin typeface="Arial"/>
                <a:cs typeface="Arial"/>
              </a:rPr>
              <a:t>ritical </a:t>
            </a:r>
            <a:r>
              <a:rPr lang="en-US" sz="2800">
                <a:solidFill>
                  <a:srgbClr val="080808"/>
                </a:solidFill>
                <a:latin typeface="Arial"/>
                <a:cs typeface="Arial"/>
              </a:rPr>
              <a:t>T</a:t>
            </a:r>
            <a:r>
              <a:rPr sz="2800">
                <a:solidFill>
                  <a:srgbClr val="080808"/>
                </a:solidFill>
                <a:latin typeface="Arial"/>
                <a:cs typeface="Arial"/>
              </a:rPr>
              <a:t>hinking. </a:t>
            </a:r>
            <a:r>
              <a:rPr lang="en-US" sz="2800" spc="-5">
                <a:solidFill>
                  <a:srgbClr val="C00000"/>
                </a:solidFill>
                <a:latin typeface="Arial"/>
                <a:cs typeface="Arial"/>
              </a:rPr>
              <a:t>So, p</a:t>
            </a:r>
            <a:r>
              <a:rPr sz="2800" spc="-5">
                <a:solidFill>
                  <a:srgbClr val="C00000"/>
                </a:solidFill>
                <a:latin typeface="Arial"/>
                <a:cs typeface="Arial"/>
              </a:rPr>
              <a:t>robably all students want to develop </a:t>
            </a:r>
            <a:r>
              <a:rPr sz="2800">
                <a:solidFill>
                  <a:srgbClr val="C00000"/>
                </a:solidFill>
                <a:latin typeface="Arial"/>
                <a:cs typeface="Arial"/>
              </a:rPr>
              <a:t>this reasoning</a:t>
            </a:r>
            <a:r>
              <a:rPr sz="2800" spc="-5">
                <a:solidFill>
                  <a:srgbClr val="C00000"/>
                </a:solidFill>
                <a:latin typeface="Arial"/>
                <a:cs typeface="Arial"/>
              </a:rPr>
              <a:t> </a:t>
            </a:r>
            <a:r>
              <a:rPr sz="2800" spc="5">
                <a:solidFill>
                  <a:srgbClr val="C00000"/>
                </a:solidFill>
                <a:latin typeface="Arial"/>
                <a:cs typeface="Arial"/>
              </a:rPr>
              <a:t>skill.</a:t>
            </a:r>
            <a:endParaRPr sz="3100">
              <a:latin typeface="Times New Roman"/>
              <a:cs typeface="Times New Roman"/>
            </a:endParaRPr>
          </a:p>
        </p:txBody>
      </p:sp>
      <p:sp>
        <p:nvSpPr>
          <p:cNvPr id="4" name="Rectangle 3"/>
          <p:cNvSpPr/>
          <p:nvPr/>
        </p:nvSpPr>
        <p:spPr>
          <a:xfrm>
            <a:off x="404261" y="2890809"/>
            <a:ext cx="9269127" cy="1078950"/>
          </a:xfrm>
          <a:prstGeom prst="rect">
            <a:avLst/>
          </a:prstGeom>
        </p:spPr>
        <p:txBody>
          <a:bodyPr wrap="square">
            <a:spAutoFit/>
          </a:bodyPr>
          <a:lstStyle/>
          <a:p>
            <a:pPr marL="12700" marR="836930">
              <a:lnSpc>
                <a:spcPct val="120000"/>
              </a:lnSpc>
              <a:spcBef>
                <a:spcPts val="1814"/>
              </a:spcBef>
              <a:tabLst>
                <a:tab pos="231140" algn="l"/>
              </a:tabLst>
            </a:pPr>
            <a:r>
              <a:rPr lang="en-US" sz="2800" spc="-5">
                <a:solidFill>
                  <a:srgbClr val="080808"/>
                </a:solidFill>
                <a:latin typeface="Arial"/>
                <a:cs typeface="Arial"/>
              </a:rPr>
              <a:t>A number of students in this class are </a:t>
            </a:r>
            <a:r>
              <a:rPr lang="en-US" sz="2800">
                <a:solidFill>
                  <a:srgbClr val="080808"/>
                </a:solidFill>
                <a:latin typeface="Arial"/>
                <a:cs typeface="Arial"/>
              </a:rPr>
              <a:t>interested </a:t>
            </a:r>
            <a:r>
              <a:rPr lang="en-US" sz="2800" spc="-5">
                <a:solidFill>
                  <a:srgbClr val="080808"/>
                </a:solidFill>
                <a:latin typeface="Arial"/>
                <a:cs typeface="Arial"/>
              </a:rPr>
              <a:t>in </a:t>
            </a:r>
            <a:r>
              <a:rPr lang="en-US" sz="2800">
                <a:solidFill>
                  <a:srgbClr val="080808"/>
                </a:solidFill>
                <a:latin typeface="Arial"/>
                <a:cs typeface="Arial"/>
              </a:rPr>
              <a:t>Critical Thinking.</a:t>
            </a:r>
            <a:endParaRPr lang="en-US" sz="2800">
              <a:solidFill>
                <a:prstClr val="black"/>
              </a:solidFill>
              <a:latin typeface="Arial"/>
              <a:cs typeface="Arial"/>
            </a:endParaRPr>
          </a:p>
        </p:txBody>
      </p:sp>
      <p:sp>
        <p:nvSpPr>
          <p:cNvPr id="5" name="Rectangle 4"/>
          <p:cNvSpPr/>
          <p:nvPr/>
        </p:nvSpPr>
        <p:spPr>
          <a:xfrm>
            <a:off x="510139" y="4638122"/>
            <a:ext cx="8662738" cy="1078950"/>
          </a:xfrm>
          <a:prstGeom prst="rect">
            <a:avLst/>
          </a:prstGeom>
        </p:spPr>
        <p:txBody>
          <a:bodyPr wrap="square">
            <a:spAutoFit/>
          </a:bodyPr>
          <a:lstStyle/>
          <a:p>
            <a:pPr marL="12700" marR="5080">
              <a:lnSpc>
                <a:spcPct val="120000"/>
              </a:lnSpc>
              <a:spcBef>
                <a:spcPts val="100"/>
              </a:spcBef>
            </a:pPr>
            <a:r>
              <a:rPr lang="en-US" sz="2800" spc="-5">
                <a:solidFill>
                  <a:srgbClr val="C00000"/>
                </a:solidFill>
                <a:latin typeface="Arial"/>
                <a:cs typeface="Arial"/>
              </a:rPr>
              <a:t>So, probably all students want to develop </a:t>
            </a:r>
            <a:r>
              <a:rPr lang="en-US" sz="2800">
                <a:solidFill>
                  <a:srgbClr val="C00000"/>
                </a:solidFill>
                <a:latin typeface="Arial"/>
                <a:cs typeface="Arial"/>
              </a:rPr>
              <a:t>this reasoning</a:t>
            </a:r>
            <a:r>
              <a:rPr lang="en-US" sz="2800" spc="-5">
                <a:solidFill>
                  <a:srgbClr val="C00000"/>
                </a:solidFill>
                <a:latin typeface="Arial"/>
                <a:cs typeface="Arial"/>
              </a:rPr>
              <a:t> </a:t>
            </a:r>
            <a:r>
              <a:rPr lang="en-US" sz="2800" spc="5">
                <a:solidFill>
                  <a:srgbClr val="C00000"/>
                </a:solidFill>
                <a:latin typeface="Arial"/>
                <a:cs typeface="Arial"/>
              </a:rPr>
              <a:t>skill.</a:t>
            </a:r>
            <a:endParaRPr lang="en-US" sz="2800">
              <a:latin typeface="Arial"/>
              <a:cs typeface="Arial"/>
            </a:endParaRPr>
          </a:p>
        </p:txBody>
      </p:sp>
      <p:sp>
        <p:nvSpPr>
          <p:cNvPr id="6" name="Rectangle 5"/>
          <p:cNvSpPr/>
          <p:nvPr/>
        </p:nvSpPr>
        <p:spPr>
          <a:xfrm>
            <a:off x="10161355" y="2904671"/>
            <a:ext cx="1990225" cy="561885"/>
          </a:xfrm>
          <a:prstGeom prst="rect">
            <a:avLst/>
          </a:prstGeom>
        </p:spPr>
        <p:txBody>
          <a:bodyPr wrap="square">
            <a:spAutoFit/>
          </a:bodyPr>
          <a:lstStyle/>
          <a:p>
            <a:pPr marL="12700" marR="836930">
              <a:lnSpc>
                <a:spcPct val="120000"/>
              </a:lnSpc>
              <a:spcBef>
                <a:spcPts val="1814"/>
              </a:spcBef>
              <a:tabLst>
                <a:tab pos="231140" algn="l"/>
              </a:tabLst>
            </a:pPr>
            <a:r>
              <a:rPr lang="en-US" sz="2800" b="1" spc="-5">
                <a:solidFill>
                  <a:srgbClr val="080808"/>
                </a:solidFill>
                <a:latin typeface="Arial"/>
                <a:cs typeface="Arial"/>
              </a:rPr>
              <a:t>Fact</a:t>
            </a:r>
            <a:endParaRPr lang="en-US" sz="2800">
              <a:solidFill>
                <a:prstClr val="black"/>
              </a:solidFill>
              <a:latin typeface="Arial"/>
              <a:cs typeface="Arial"/>
            </a:endParaRPr>
          </a:p>
        </p:txBody>
      </p:sp>
      <p:sp>
        <p:nvSpPr>
          <p:cNvPr id="7" name="Rectangle 6"/>
          <p:cNvSpPr/>
          <p:nvPr/>
        </p:nvSpPr>
        <p:spPr>
          <a:xfrm>
            <a:off x="9689716" y="4776666"/>
            <a:ext cx="1536318" cy="523220"/>
          </a:xfrm>
          <a:prstGeom prst="rect">
            <a:avLst/>
          </a:prstGeom>
        </p:spPr>
        <p:txBody>
          <a:bodyPr wrap="none">
            <a:spAutoFit/>
          </a:bodyPr>
          <a:lstStyle/>
          <a:p>
            <a:pPr lvl="0"/>
            <a:r>
              <a:rPr lang="en-US" sz="2800" b="1" spc="-5">
                <a:solidFill>
                  <a:srgbClr val="FF0000"/>
                </a:solidFill>
                <a:latin typeface="Arial"/>
                <a:cs typeface="Arial"/>
              </a:rPr>
              <a:t>Opinion</a:t>
            </a:r>
            <a:endParaRPr lang="en-US">
              <a:solidFill>
                <a:srgbClr val="FF0000"/>
              </a:solidFill>
            </a:endParaRPr>
          </a:p>
        </p:txBody>
      </p:sp>
      <p:sp>
        <p:nvSpPr>
          <p:cNvPr id="9" name="TextBox 8">
            <a:extLst>
              <a:ext uri="{FF2B5EF4-FFF2-40B4-BE49-F238E27FC236}">
                <a16:creationId xmlns:a16="http://schemas.microsoft.com/office/drawing/2014/main" id="{155FFE46-12F6-4A89-8DC2-F578F6899476}"/>
              </a:ext>
            </a:extLst>
          </p:cNvPr>
          <p:cNvSpPr txBox="1"/>
          <p:nvPr/>
        </p:nvSpPr>
        <p:spPr>
          <a:xfrm>
            <a:off x="4038600" y="275050"/>
            <a:ext cx="4605688" cy="461665"/>
          </a:xfrm>
          <a:prstGeom prst="rect">
            <a:avLst/>
          </a:prstGeom>
          <a:noFill/>
        </p:spPr>
        <p:txBody>
          <a:bodyPr wrap="square">
            <a:spAutoFit/>
          </a:bodyPr>
          <a:lstStyle/>
          <a:p>
            <a:pPr marL="12700" algn="ctr">
              <a:spcBef>
                <a:spcPts val="100"/>
              </a:spcBef>
            </a:pPr>
            <a:r>
              <a:rPr lang="en-US" sz="2400" b="1" spc="-5">
                <a:solidFill>
                  <a:srgbClr val="120479"/>
                </a:solidFill>
                <a:latin typeface="Arial"/>
                <a:cs typeface="Arial"/>
              </a:rPr>
              <a:t>WHAT </a:t>
            </a:r>
            <a:r>
              <a:rPr lang="en-US" sz="2400" b="1">
                <a:solidFill>
                  <a:srgbClr val="120479"/>
                </a:solidFill>
                <a:latin typeface="Arial"/>
                <a:cs typeface="Arial"/>
              </a:rPr>
              <a:t>IS </a:t>
            </a:r>
            <a:r>
              <a:rPr lang="en-US" sz="2400" b="1" spc="-5">
                <a:solidFill>
                  <a:srgbClr val="120479"/>
                </a:solidFill>
                <a:latin typeface="Arial"/>
                <a:cs typeface="Arial"/>
              </a:rPr>
              <a:t>AN</a:t>
            </a:r>
            <a:r>
              <a:rPr lang="en-US" sz="2400" b="1" spc="-25">
                <a:solidFill>
                  <a:srgbClr val="120479"/>
                </a:solidFill>
                <a:latin typeface="Arial"/>
                <a:cs typeface="Arial"/>
              </a:rPr>
              <a:t> </a:t>
            </a:r>
            <a:r>
              <a:rPr lang="en-US" sz="2400" b="1" spc="-5">
                <a:solidFill>
                  <a:srgbClr val="120479"/>
                </a:solidFill>
                <a:latin typeface="Arial"/>
                <a:cs typeface="Arial"/>
              </a:rPr>
              <a:t>ARGUMENT?</a:t>
            </a:r>
            <a:endParaRPr lang="en-US" sz="2400" b="1">
              <a:latin typeface="Arial"/>
              <a:cs typeface="Arial"/>
            </a:endParaRPr>
          </a:p>
        </p:txBody>
      </p:sp>
      <p:sp>
        <p:nvSpPr>
          <p:cNvPr id="3" name="TextBox 2">
            <a:extLst>
              <a:ext uri="{FF2B5EF4-FFF2-40B4-BE49-F238E27FC236}">
                <a16:creationId xmlns:a16="http://schemas.microsoft.com/office/drawing/2014/main" id="{8F94CBAD-4A91-40A3-B4A3-24D8C58576A3}"/>
              </a:ext>
            </a:extLst>
          </p:cNvPr>
          <p:cNvSpPr txBox="1"/>
          <p:nvPr/>
        </p:nvSpPr>
        <p:spPr>
          <a:xfrm>
            <a:off x="404261" y="6070945"/>
            <a:ext cx="11232682" cy="461665"/>
          </a:xfrm>
          <a:prstGeom prst="rect">
            <a:avLst/>
          </a:prstGeom>
          <a:noFill/>
        </p:spPr>
        <p:txBody>
          <a:bodyPr wrap="square" rtlCol="0">
            <a:spAutoFit/>
          </a:bodyPr>
          <a:lstStyle/>
          <a:p>
            <a:r>
              <a:rPr lang="en-US" sz="2400" b="1"/>
              <a:t>This is an argument in which the speaker uses a fact to support his/her opinion.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636" y="909993"/>
            <a:ext cx="11049801" cy="1608069"/>
          </a:xfrm>
          <a:prstGeom prst="rect">
            <a:avLst/>
          </a:prstGeom>
        </p:spPr>
        <p:txBody>
          <a:bodyPr vert="horz" wrap="square" lIns="0" tIns="12700" rIns="0" bIns="0" rtlCol="0">
            <a:spAutoFit/>
          </a:bodyPr>
          <a:lstStyle/>
          <a:p>
            <a:pPr marL="12700" marR="5080">
              <a:lnSpc>
                <a:spcPct val="150000"/>
              </a:lnSpc>
              <a:spcBef>
                <a:spcPts val="100"/>
              </a:spcBef>
            </a:pPr>
            <a:r>
              <a:rPr lang="en-US" sz="2400" spc="-5">
                <a:solidFill>
                  <a:srgbClr val="080808"/>
                </a:solidFill>
                <a:latin typeface="Arial"/>
                <a:cs typeface="Arial"/>
              </a:rPr>
              <a:t>Dr. K, Director of National Institute of Public Health, said in an interview that people should </a:t>
            </a:r>
            <a:r>
              <a:rPr lang="vi-VN" sz="2400" spc="-5" err="1">
                <a:solidFill>
                  <a:srgbClr val="080808"/>
                </a:solidFill>
                <a:latin typeface="Arial"/>
                <a:cs typeface="Arial"/>
              </a:rPr>
              <a:t>take</a:t>
            </a:r>
            <a:r>
              <a:rPr lang="vi-VN" sz="2400" spc="-5">
                <a:solidFill>
                  <a:srgbClr val="080808"/>
                </a:solidFill>
                <a:latin typeface="Arial"/>
                <a:cs typeface="Arial"/>
              </a:rPr>
              <a:t> the </a:t>
            </a:r>
            <a:r>
              <a:rPr lang="vi-VN" sz="2400" spc="-5" err="1">
                <a:solidFill>
                  <a:srgbClr val="080808"/>
                </a:solidFill>
                <a:latin typeface="Arial"/>
                <a:cs typeface="Arial"/>
              </a:rPr>
              <a:t>booster</a:t>
            </a:r>
            <a:r>
              <a:rPr lang="en-US" sz="2400" spc="-5">
                <a:solidFill>
                  <a:srgbClr val="080808"/>
                </a:solidFill>
                <a:latin typeface="Arial"/>
                <a:cs typeface="Arial"/>
              </a:rPr>
              <a:t> vaccines</a:t>
            </a:r>
            <a:r>
              <a:rPr lang="vi-VN" sz="2400" spc="-5">
                <a:solidFill>
                  <a:srgbClr val="080808"/>
                </a:solidFill>
                <a:latin typeface="Arial"/>
                <a:cs typeface="Arial"/>
              </a:rPr>
              <a:t> to </a:t>
            </a:r>
            <a:r>
              <a:rPr lang="vi-VN" sz="2400" spc="-5" err="1">
                <a:solidFill>
                  <a:srgbClr val="080808"/>
                </a:solidFill>
                <a:latin typeface="Arial"/>
                <a:cs typeface="Arial"/>
              </a:rPr>
              <a:t>have</a:t>
            </a:r>
            <a:r>
              <a:rPr lang="vi-VN" sz="2400" spc="-5">
                <a:solidFill>
                  <a:srgbClr val="080808"/>
                </a:solidFill>
                <a:latin typeface="Arial"/>
                <a:cs typeface="Arial"/>
              </a:rPr>
              <a:t> </a:t>
            </a:r>
            <a:r>
              <a:rPr lang="vi-VN" sz="2400" spc="-5" err="1">
                <a:solidFill>
                  <a:srgbClr val="080808"/>
                </a:solidFill>
                <a:latin typeface="Arial"/>
                <a:cs typeface="Arial"/>
              </a:rPr>
              <a:t>better</a:t>
            </a:r>
            <a:r>
              <a:rPr lang="vi-VN" sz="2400" spc="-5">
                <a:solidFill>
                  <a:srgbClr val="080808"/>
                </a:solidFill>
                <a:latin typeface="Arial"/>
                <a:cs typeface="Arial"/>
              </a:rPr>
              <a:t> </a:t>
            </a:r>
            <a:r>
              <a:rPr lang="vi-VN" sz="2400" spc="-5" err="1">
                <a:solidFill>
                  <a:srgbClr val="080808"/>
                </a:solidFill>
                <a:latin typeface="Arial"/>
                <a:cs typeface="Arial"/>
              </a:rPr>
              <a:t>protection</a:t>
            </a:r>
            <a:r>
              <a:rPr lang="vi-VN" sz="2400" spc="-5">
                <a:solidFill>
                  <a:srgbClr val="080808"/>
                </a:solidFill>
                <a:latin typeface="Arial"/>
                <a:cs typeface="Arial"/>
              </a:rPr>
              <a:t> </a:t>
            </a:r>
            <a:r>
              <a:rPr lang="vi-VN" sz="2400" spc="-5" err="1">
                <a:solidFill>
                  <a:srgbClr val="080808"/>
                </a:solidFill>
                <a:latin typeface="Arial"/>
                <a:cs typeface="Arial"/>
              </a:rPr>
              <a:t>against</a:t>
            </a:r>
            <a:r>
              <a:rPr lang="vi-VN" sz="2400" spc="-5">
                <a:solidFill>
                  <a:srgbClr val="080808"/>
                </a:solidFill>
                <a:latin typeface="Arial"/>
                <a:cs typeface="Arial"/>
              </a:rPr>
              <a:t> the </a:t>
            </a:r>
            <a:r>
              <a:rPr lang="vi-VN" sz="2400" spc="-5" err="1">
                <a:solidFill>
                  <a:srgbClr val="080808"/>
                </a:solidFill>
                <a:latin typeface="Arial"/>
                <a:cs typeface="Arial"/>
              </a:rPr>
              <a:t>virus</a:t>
            </a:r>
            <a:r>
              <a:rPr lang="vi-VN" sz="2400" spc="-5">
                <a:solidFill>
                  <a:srgbClr val="080808"/>
                </a:solidFill>
                <a:latin typeface="Arial"/>
                <a:cs typeface="Arial"/>
              </a:rPr>
              <a:t> </a:t>
            </a:r>
            <a:r>
              <a:rPr lang="vi-VN" sz="2400" spc="-5" err="1">
                <a:solidFill>
                  <a:srgbClr val="080808"/>
                </a:solidFill>
                <a:latin typeface="Arial"/>
                <a:cs typeface="Arial"/>
              </a:rPr>
              <a:t>variants</a:t>
            </a:r>
            <a:r>
              <a:rPr sz="2400">
                <a:solidFill>
                  <a:srgbClr val="080808"/>
                </a:solidFill>
                <a:latin typeface="Arial"/>
                <a:cs typeface="Arial"/>
              </a:rPr>
              <a:t>. </a:t>
            </a:r>
            <a:r>
              <a:rPr lang="en-US" sz="2400" spc="-5">
                <a:solidFill>
                  <a:srgbClr val="C00000"/>
                </a:solidFill>
                <a:latin typeface="Arial"/>
                <a:cs typeface="Arial"/>
              </a:rPr>
              <a:t>Therefore, I’ll take </a:t>
            </a:r>
            <a:r>
              <a:rPr lang="vi-VN" sz="2400" spc="-5">
                <a:solidFill>
                  <a:srgbClr val="C00000"/>
                </a:solidFill>
                <a:latin typeface="Arial"/>
                <a:cs typeface="Arial"/>
              </a:rPr>
              <a:t>the 3rd </a:t>
            </a:r>
            <a:r>
              <a:rPr lang="vi-VN" sz="2400" spc="-5" err="1">
                <a:solidFill>
                  <a:srgbClr val="C00000"/>
                </a:solidFill>
                <a:latin typeface="Arial"/>
                <a:cs typeface="Arial"/>
              </a:rPr>
              <a:t>booster</a:t>
            </a:r>
            <a:r>
              <a:rPr lang="vi-VN" sz="2400" spc="-5">
                <a:solidFill>
                  <a:srgbClr val="C00000"/>
                </a:solidFill>
                <a:latin typeface="Arial"/>
                <a:cs typeface="Arial"/>
              </a:rPr>
              <a:t> </a:t>
            </a:r>
            <a:r>
              <a:rPr lang="vi-VN" sz="2400" spc="-5" err="1">
                <a:solidFill>
                  <a:srgbClr val="C00000"/>
                </a:solidFill>
                <a:latin typeface="Arial"/>
                <a:cs typeface="Arial"/>
              </a:rPr>
              <a:t>vaccine</a:t>
            </a:r>
            <a:r>
              <a:rPr lang="vi-VN" sz="2400" spc="-5">
                <a:solidFill>
                  <a:srgbClr val="C00000"/>
                </a:solidFill>
                <a:latin typeface="Arial"/>
                <a:cs typeface="Arial"/>
              </a:rPr>
              <a:t> </a:t>
            </a:r>
            <a:r>
              <a:rPr lang="vi-VN" sz="2400" spc="-5" err="1">
                <a:solidFill>
                  <a:srgbClr val="C00000"/>
                </a:solidFill>
                <a:latin typeface="Arial"/>
                <a:cs typeface="Arial"/>
              </a:rPr>
              <a:t>and</a:t>
            </a:r>
            <a:r>
              <a:rPr lang="vi-VN" sz="2400" spc="-5">
                <a:solidFill>
                  <a:srgbClr val="C00000"/>
                </a:solidFill>
                <a:latin typeface="Arial"/>
                <a:cs typeface="Arial"/>
              </a:rPr>
              <a:t> </a:t>
            </a:r>
            <a:r>
              <a:rPr lang="vi-VN" sz="2400" spc="-5" err="1">
                <a:solidFill>
                  <a:srgbClr val="C00000"/>
                </a:solidFill>
                <a:latin typeface="Arial"/>
                <a:cs typeface="Arial"/>
              </a:rPr>
              <a:t>even</a:t>
            </a:r>
            <a:r>
              <a:rPr lang="vi-VN" sz="2400" spc="-5">
                <a:solidFill>
                  <a:srgbClr val="C00000"/>
                </a:solidFill>
                <a:latin typeface="Arial"/>
                <a:cs typeface="Arial"/>
              </a:rPr>
              <a:t> the </a:t>
            </a:r>
            <a:r>
              <a:rPr lang="vi-VN" sz="2400" spc="-5" err="1">
                <a:solidFill>
                  <a:srgbClr val="C00000"/>
                </a:solidFill>
                <a:latin typeface="Arial"/>
                <a:cs typeface="Arial"/>
              </a:rPr>
              <a:t>fourth</a:t>
            </a:r>
            <a:r>
              <a:rPr sz="2400" spc="5">
                <a:solidFill>
                  <a:srgbClr val="C00000"/>
                </a:solidFill>
                <a:latin typeface="Arial"/>
                <a:cs typeface="Arial"/>
              </a:rPr>
              <a:t>.</a:t>
            </a:r>
            <a:endParaRPr sz="2800">
              <a:latin typeface="Times New Roman"/>
              <a:cs typeface="Times New Roman"/>
            </a:endParaRPr>
          </a:p>
        </p:txBody>
      </p:sp>
      <p:sp>
        <p:nvSpPr>
          <p:cNvPr id="4" name="Rectangle 3"/>
          <p:cNvSpPr/>
          <p:nvPr/>
        </p:nvSpPr>
        <p:spPr>
          <a:xfrm>
            <a:off x="394637" y="3076136"/>
            <a:ext cx="9018870" cy="1287532"/>
          </a:xfrm>
          <a:prstGeom prst="rect">
            <a:avLst/>
          </a:prstGeom>
        </p:spPr>
        <p:txBody>
          <a:bodyPr wrap="square">
            <a:spAutoFit/>
          </a:bodyPr>
          <a:lstStyle/>
          <a:p>
            <a:pPr marL="12700" marR="836930">
              <a:lnSpc>
                <a:spcPct val="150000"/>
              </a:lnSpc>
              <a:spcBef>
                <a:spcPts val="1814"/>
              </a:spcBef>
              <a:tabLst>
                <a:tab pos="231140" algn="l"/>
              </a:tabLst>
            </a:pPr>
            <a:r>
              <a:rPr lang="en-US" spc="-5">
                <a:solidFill>
                  <a:srgbClr val="080808"/>
                </a:solidFill>
                <a:latin typeface="Arial"/>
                <a:cs typeface="Arial"/>
              </a:rPr>
              <a:t>Dr. K, Director of National Institute of Public Health, said in an interview that people should take the booster vaccines to have better protection against the virus variants</a:t>
            </a:r>
            <a:r>
              <a:rPr lang="en-US">
                <a:solidFill>
                  <a:srgbClr val="080808"/>
                </a:solidFill>
                <a:latin typeface="Arial"/>
                <a:cs typeface="Arial"/>
              </a:rPr>
              <a:t>.</a:t>
            </a:r>
            <a:endParaRPr lang="en-US">
              <a:solidFill>
                <a:prstClr val="black"/>
              </a:solidFill>
              <a:latin typeface="Arial"/>
              <a:cs typeface="Arial"/>
            </a:endParaRPr>
          </a:p>
        </p:txBody>
      </p:sp>
      <p:sp>
        <p:nvSpPr>
          <p:cNvPr id="5" name="Rectangle 4"/>
          <p:cNvSpPr/>
          <p:nvPr/>
        </p:nvSpPr>
        <p:spPr>
          <a:xfrm>
            <a:off x="394636" y="4852755"/>
            <a:ext cx="7764377" cy="394210"/>
          </a:xfrm>
          <a:prstGeom prst="rect">
            <a:avLst/>
          </a:prstGeom>
        </p:spPr>
        <p:txBody>
          <a:bodyPr wrap="square">
            <a:spAutoFit/>
          </a:bodyPr>
          <a:lstStyle/>
          <a:p>
            <a:pPr marL="12700" marR="5080">
              <a:lnSpc>
                <a:spcPct val="120000"/>
              </a:lnSpc>
              <a:spcBef>
                <a:spcPts val="100"/>
              </a:spcBef>
            </a:pPr>
            <a:r>
              <a:rPr lang="en-US" spc="-5">
                <a:solidFill>
                  <a:srgbClr val="C00000"/>
                </a:solidFill>
                <a:latin typeface="Arial"/>
                <a:cs typeface="Arial"/>
              </a:rPr>
              <a:t>Therefore, I’ll take the 3rd booster </a:t>
            </a:r>
            <a:r>
              <a:rPr lang="vi-VN" spc="-5" err="1">
                <a:solidFill>
                  <a:srgbClr val="C00000"/>
                </a:solidFill>
                <a:latin typeface="Arial"/>
                <a:cs typeface="Arial"/>
              </a:rPr>
              <a:t>vaccine</a:t>
            </a:r>
            <a:r>
              <a:rPr lang="vi-VN" spc="-5">
                <a:solidFill>
                  <a:srgbClr val="C00000"/>
                </a:solidFill>
                <a:latin typeface="Arial"/>
                <a:cs typeface="Arial"/>
              </a:rPr>
              <a:t> </a:t>
            </a:r>
            <a:r>
              <a:rPr lang="en-US" spc="-5">
                <a:solidFill>
                  <a:srgbClr val="C00000"/>
                </a:solidFill>
                <a:latin typeface="Arial"/>
                <a:cs typeface="Arial"/>
              </a:rPr>
              <a:t>and even the fourth</a:t>
            </a:r>
            <a:r>
              <a:rPr lang="en-US" spc="5">
                <a:solidFill>
                  <a:srgbClr val="C00000"/>
                </a:solidFill>
                <a:latin typeface="Arial"/>
                <a:cs typeface="Arial"/>
              </a:rPr>
              <a:t>.</a:t>
            </a:r>
            <a:endParaRPr lang="en-US">
              <a:latin typeface="Arial"/>
              <a:cs typeface="Arial"/>
            </a:endParaRPr>
          </a:p>
        </p:txBody>
      </p:sp>
      <p:sp>
        <p:nvSpPr>
          <p:cNvPr id="6" name="Rectangle 5"/>
          <p:cNvSpPr/>
          <p:nvPr/>
        </p:nvSpPr>
        <p:spPr>
          <a:xfrm>
            <a:off x="9413507" y="3198537"/>
            <a:ext cx="2464067" cy="561885"/>
          </a:xfrm>
          <a:prstGeom prst="rect">
            <a:avLst/>
          </a:prstGeom>
        </p:spPr>
        <p:txBody>
          <a:bodyPr wrap="square">
            <a:spAutoFit/>
          </a:bodyPr>
          <a:lstStyle/>
          <a:p>
            <a:pPr marL="12700" marR="836930">
              <a:lnSpc>
                <a:spcPct val="120000"/>
              </a:lnSpc>
              <a:spcBef>
                <a:spcPts val="1814"/>
              </a:spcBef>
              <a:tabLst>
                <a:tab pos="231140" algn="l"/>
              </a:tabLst>
            </a:pPr>
            <a:r>
              <a:rPr lang="en-US" sz="2800" b="1" spc="-5">
                <a:solidFill>
                  <a:srgbClr val="080808"/>
                </a:solidFill>
                <a:latin typeface="Arial"/>
                <a:cs typeface="Arial"/>
              </a:rPr>
              <a:t>Opinion</a:t>
            </a:r>
            <a:endParaRPr lang="en-US" sz="2800">
              <a:solidFill>
                <a:prstClr val="black"/>
              </a:solidFill>
              <a:latin typeface="Arial"/>
              <a:cs typeface="Arial"/>
            </a:endParaRPr>
          </a:p>
        </p:txBody>
      </p:sp>
      <p:sp>
        <p:nvSpPr>
          <p:cNvPr id="7" name="Rectangle 6"/>
          <p:cNvSpPr/>
          <p:nvPr/>
        </p:nvSpPr>
        <p:spPr>
          <a:xfrm>
            <a:off x="9413507" y="4788250"/>
            <a:ext cx="1935480" cy="523220"/>
          </a:xfrm>
          <a:prstGeom prst="rect">
            <a:avLst/>
          </a:prstGeom>
        </p:spPr>
        <p:txBody>
          <a:bodyPr wrap="square">
            <a:spAutoFit/>
          </a:bodyPr>
          <a:lstStyle/>
          <a:p>
            <a:pPr lvl="0"/>
            <a:r>
              <a:rPr lang="en-US" sz="2800" b="1" spc="-5">
                <a:solidFill>
                  <a:srgbClr val="FF0000"/>
                </a:solidFill>
                <a:latin typeface="Arial"/>
                <a:cs typeface="Arial"/>
              </a:rPr>
              <a:t>Opinion</a:t>
            </a:r>
            <a:endParaRPr lang="en-US">
              <a:solidFill>
                <a:srgbClr val="FF0000"/>
              </a:solidFill>
            </a:endParaRPr>
          </a:p>
        </p:txBody>
      </p:sp>
      <p:sp>
        <p:nvSpPr>
          <p:cNvPr id="9" name="TextBox 8">
            <a:extLst>
              <a:ext uri="{FF2B5EF4-FFF2-40B4-BE49-F238E27FC236}">
                <a16:creationId xmlns:a16="http://schemas.microsoft.com/office/drawing/2014/main" id="{155FFE46-12F6-4A89-8DC2-F578F6899476}"/>
              </a:ext>
            </a:extLst>
          </p:cNvPr>
          <p:cNvSpPr txBox="1"/>
          <p:nvPr/>
        </p:nvSpPr>
        <p:spPr>
          <a:xfrm>
            <a:off x="3962400" y="182833"/>
            <a:ext cx="4605688" cy="461665"/>
          </a:xfrm>
          <a:prstGeom prst="rect">
            <a:avLst/>
          </a:prstGeom>
          <a:noFill/>
        </p:spPr>
        <p:txBody>
          <a:bodyPr wrap="square">
            <a:spAutoFit/>
          </a:bodyPr>
          <a:lstStyle/>
          <a:p>
            <a:pPr marL="12700" algn="ctr">
              <a:spcBef>
                <a:spcPts val="100"/>
              </a:spcBef>
            </a:pPr>
            <a:r>
              <a:rPr lang="en-US" sz="2400" b="1" spc="-5">
                <a:solidFill>
                  <a:srgbClr val="120479"/>
                </a:solidFill>
                <a:latin typeface="Arial"/>
                <a:cs typeface="Arial"/>
              </a:rPr>
              <a:t>WHAT </a:t>
            </a:r>
            <a:r>
              <a:rPr lang="en-US" sz="2400" b="1">
                <a:solidFill>
                  <a:srgbClr val="120479"/>
                </a:solidFill>
                <a:latin typeface="Arial"/>
                <a:cs typeface="Arial"/>
              </a:rPr>
              <a:t>IS </a:t>
            </a:r>
            <a:r>
              <a:rPr lang="en-US" sz="2400" b="1" spc="-5">
                <a:solidFill>
                  <a:srgbClr val="120479"/>
                </a:solidFill>
                <a:latin typeface="Arial"/>
                <a:cs typeface="Arial"/>
              </a:rPr>
              <a:t>AN</a:t>
            </a:r>
            <a:r>
              <a:rPr lang="en-US" sz="2400" b="1" spc="-25">
                <a:solidFill>
                  <a:srgbClr val="120479"/>
                </a:solidFill>
                <a:latin typeface="Arial"/>
                <a:cs typeface="Arial"/>
              </a:rPr>
              <a:t> </a:t>
            </a:r>
            <a:r>
              <a:rPr lang="en-US" sz="2400" b="1" spc="-5">
                <a:solidFill>
                  <a:srgbClr val="120479"/>
                </a:solidFill>
                <a:latin typeface="Arial"/>
                <a:cs typeface="Arial"/>
              </a:rPr>
              <a:t>ARGUMENT?</a:t>
            </a:r>
            <a:endParaRPr lang="en-US" sz="2400" b="1">
              <a:latin typeface="Arial"/>
              <a:cs typeface="Arial"/>
            </a:endParaRPr>
          </a:p>
        </p:txBody>
      </p:sp>
      <p:sp>
        <p:nvSpPr>
          <p:cNvPr id="8" name="TextBox 7">
            <a:extLst>
              <a:ext uri="{FF2B5EF4-FFF2-40B4-BE49-F238E27FC236}">
                <a16:creationId xmlns:a16="http://schemas.microsoft.com/office/drawing/2014/main" id="{17F2E83F-B2D1-4D1E-A8E0-7A8E145897C8}"/>
              </a:ext>
            </a:extLst>
          </p:cNvPr>
          <p:cNvSpPr txBox="1"/>
          <p:nvPr/>
        </p:nvSpPr>
        <p:spPr>
          <a:xfrm>
            <a:off x="394636" y="5877633"/>
            <a:ext cx="11078677" cy="461665"/>
          </a:xfrm>
          <a:prstGeom prst="rect">
            <a:avLst/>
          </a:prstGeom>
          <a:noFill/>
        </p:spPr>
        <p:txBody>
          <a:bodyPr wrap="square" rtlCol="0">
            <a:spAutoFit/>
          </a:bodyPr>
          <a:lstStyle/>
          <a:p>
            <a:r>
              <a:rPr lang="en-US" sz="2400" b="1"/>
              <a:t>This is an argument in which the speaker uses an opinion to support his/her opinion.</a:t>
            </a:r>
          </a:p>
        </p:txBody>
      </p:sp>
    </p:spTree>
    <p:extLst>
      <p:ext uri="{BB962C8B-B14F-4D97-AF65-F5344CB8AC3E}">
        <p14:creationId xmlns:p14="http://schemas.microsoft.com/office/powerpoint/2010/main" val="17056411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7634" y="909993"/>
            <a:ext cx="11415561" cy="1303370"/>
          </a:xfrm>
          <a:prstGeom prst="rect">
            <a:avLst/>
          </a:prstGeom>
        </p:spPr>
        <p:txBody>
          <a:bodyPr vert="horz" wrap="square" lIns="0" tIns="12700" rIns="0" bIns="0" rtlCol="0">
            <a:spAutoFit/>
          </a:bodyPr>
          <a:lstStyle/>
          <a:p>
            <a:pPr marL="12700" marR="5080">
              <a:lnSpc>
                <a:spcPct val="120000"/>
              </a:lnSpc>
              <a:spcBef>
                <a:spcPts val="100"/>
              </a:spcBef>
            </a:pPr>
            <a:r>
              <a:rPr lang="en-US" sz="2400" spc="-5">
                <a:solidFill>
                  <a:srgbClr val="080808"/>
                </a:solidFill>
                <a:latin typeface="Arial"/>
                <a:cs typeface="Arial"/>
              </a:rPr>
              <a:t>Many people in the U.S. insist on their freedom and they do not take any vaccines or wear masks</a:t>
            </a:r>
            <a:r>
              <a:rPr sz="2400">
                <a:solidFill>
                  <a:srgbClr val="080808"/>
                </a:solidFill>
                <a:latin typeface="Arial"/>
                <a:cs typeface="Arial"/>
              </a:rPr>
              <a:t>. </a:t>
            </a:r>
            <a:r>
              <a:rPr lang="en-US" sz="2400" spc="-5">
                <a:solidFill>
                  <a:srgbClr val="C00000"/>
                </a:solidFill>
                <a:latin typeface="Arial"/>
                <a:cs typeface="Arial"/>
              </a:rPr>
              <a:t>Therefore, </a:t>
            </a:r>
            <a:r>
              <a:rPr lang="vi-VN" sz="2400" spc="-5">
                <a:solidFill>
                  <a:srgbClr val="C00000"/>
                </a:solidFill>
                <a:latin typeface="Arial"/>
                <a:cs typeface="Arial"/>
              </a:rPr>
              <a:t>the </a:t>
            </a:r>
            <a:r>
              <a:rPr lang="vi-VN" sz="2400" spc="-5" err="1">
                <a:solidFill>
                  <a:srgbClr val="C00000"/>
                </a:solidFill>
                <a:latin typeface="Arial"/>
                <a:cs typeface="Arial"/>
              </a:rPr>
              <a:t>number</a:t>
            </a:r>
            <a:r>
              <a:rPr lang="en-US" sz="2400" spc="-5">
                <a:solidFill>
                  <a:srgbClr val="C00000"/>
                </a:solidFill>
                <a:latin typeface="Arial"/>
                <a:cs typeface="Arial"/>
              </a:rPr>
              <a:t> of Covid-19 infections in the U.S</a:t>
            </a:r>
            <a:r>
              <a:rPr sz="2400" spc="5">
                <a:solidFill>
                  <a:srgbClr val="C00000"/>
                </a:solidFill>
                <a:latin typeface="Arial"/>
                <a:cs typeface="Arial"/>
              </a:rPr>
              <a:t>.</a:t>
            </a:r>
            <a:r>
              <a:rPr lang="en-US" sz="2400" spc="5">
                <a:solidFill>
                  <a:srgbClr val="C00000"/>
                </a:solidFill>
                <a:latin typeface="Arial"/>
                <a:cs typeface="Arial"/>
              </a:rPr>
              <a:t> </a:t>
            </a:r>
            <a:r>
              <a:rPr lang="vi-VN" sz="2400" spc="5" err="1">
                <a:solidFill>
                  <a:srgbClr val="C00000"/>
                </a:solidFill>
                <a:latin typeface="Arial"/>
                <a:cs typeface="Arial"/>
              </a:rPr>
              <a:t>is</a:t>
            </a:r>
            <a:r>
              <a:rPr lang="vi-VN" sz="2400" spc="5">
                <a:solidFill>
                  <a:srgbClr val="C00000"/>
                </a:solidFill>
                <a:latin typeface="Arial"/>
                <a:cs typeface="Arial"/>
              </a:rPr>
              <a:t> </a:t>
            </a:r>
            <a:r>
              <a:rPr lang="vi-VN" sz="2400" spc="5" err="1">
                <a:solidFill>
                  <a:srgbClr val="C00000"/>
                </a:solidFill>
                <a:latin typeface="Arial"/>
                <a:cs typeface="Arial"/>
              </a:rPr>
              <a:t>high</a:t>
            </a:r>
            <a:r>
              <a:rPr lang="vi-VN" sz="2400" spc="5">
                <a:solidFill>
                  <a:srgbClr val="C00000"/>
                </a:solidFill>
                <a:latin typeface="Arial"/>
                <a:cs typeface="Arial"/>
              </a:rPr>
              <a:t> </a:t>
            </a:r>
            <a:r>
              <a:rPr lang="vi-VN" sz="2400" spc="5" err="1">
                <a:solidFill>
                  <a:srgbClr val="C00000"/>
                </a:solidFill>
                <a:latin typeface="Arial"/>
                <a:cs typeface="Arial"/>
              </a:rPr>
              <a:t>al</a:t>
            </a:r>
            <a:r>
              <a:rPr lang="en-US" sz="2400" spc="5">
                <a:solidFill>
                  <a:srgbClr val="C00000"/>
                </a:solidFill>
                <a:latin typeface="Arial"/>
                <a:cs typeface="Arial"/>
              </a:rPr>
              <a:t>though vaccines are available.</a:t>
            </a:r>
            <a:endParaRPr sz="2800">
              <a:latin typeface="Times New Roman"/>
              <a:cs typeface="Times New Roman"/>
            </a:endParaRPr>
          </a:p>
        </p:txBody>
      </p:sp>
      <p:sp>
        <p:nvSpPr>
          <p:cNvPr id="4" name="Rectangle 3"/>
          <p:cNvSpPr/>
          <p:nvPr/>
        </p:nvSpPr>
        <p:spPr>
          <a:xfrm>
            <a:off x="317634" y="2812738"/>
            <a:ext cx="9359766" cy="937949"/>
          </a:xfrm>
          <a:prstGeom prst="rect">
            <a:avLst/>
          </a:prstGeom>
        </p:spPr>
        <p:txBody>
          <a:bodyPr wrap="square">
            <a:spAutoFit/>
          </a:bodyPr>
          <a:lstStyle/>
          <a:p>
            <a:pPr marL="12700" marR="836930">
              <a:lnSpc>
                <a:spcPct val="120000"/>
              </a:lnSpc>
              <a:spcBef>
                <a:spcPts val="1814"/>
              </a:spcBef>
              <a:tabLst>
                <a:tab pos="231140" algn="l"/>
              </a:tabLst>
            </a:pPr>
            <a:r>
              <a:rPr lang="en-US" sz="2400" spc="-5">
                <a:solidFill>
                  <a:srgbClr val="080808"/>
                </a:solidFill>
                <a:latin typeface="Arial"/>
                <a:cs typeface="Arial"/>
              </a:rPr>
              <a:t>Many people in the U.S. insist on their freedom and they do not take any vaccines or wear masks</a:t>
            </a:r>
            <a:r>
              <a:rPr lang="en-US" sz="2400">
                <a:solidFill>
                  <a:srgbClr val="080808"/>
                </a:solidFill>
                <a:latin typeface="Arial"/>
                <a:cs typeface="Arial"/>
              </a:rPr>
              <a:t>.</a:t>
            </a:r>
            <a:endParaRPr lang="en-US" sz="2400">
              <a:solidFill>
                <a:prstClr val="black"/>
              </a:solidFill>
              <a:latin typeface="Arial"/>
              <a:cs typeface="Arial"/>
            </a:endParaRPr>
          </a:p>
        </p:txBody>
      </p:sp>
      <p:sp>
        <p:nvSpPr>
          <p:cNvPr id="5" name="Rectangle 4"/>
          <p:cNvSpPr/>
          <p:nvPr/>
        </p:nvSpPr>
        <p:spPr>
          <a:xfrm>
            <a:off x="317634" y="4285279"/>
            <a:ext cx="9029942" cy="937949"/>
          </a:xfrm>
          <a:prstGeom prst="rect">
            <a:avLst/>
          </a:prstGeom>
        </p:spPr>
        <p:txBody>
          <a:bodyPr wrap="square">
            <a:spAutoFit/>
          </a:bodyPr>
          <a:lstStyle/>
          <a:p>
            <a:pPr marL="12700" marR="5080">
              <a:lnSpc>
                <a:spcPct val="120000"/>
              </a:lnSpc>
              <a:spcBef>
                <a:spcPts val="100"/>
              </a:spcBef>
            </a:pPr>
            <a:r>
              <a:rPr lang="en-US" sz="2400" spc="-5">
                <a:solidFill>
                  <a:srgbClr val="C00000"/>
                </a:solidFill>
                <a:latin typeface="Arial"/>
                <a:cs typeface="Arial"/>
              </a:rPr>
              <a:t>Therefore, the number of Covid-19 infections in the U.S</a:t>
            </a:r>
            <a:r>
              <a:rPr lang="en-US" sz="2400" spc="5">
                <a:solidFill>
                  <a:srgbClr val="C00000"/>
                </a:solidFill>
                <a:latin typeface="Arial"/>
                <a:cs typeface="Arial"/>
              </a:rPr>
              <a:t>. is high </a:t>
            </a:r>
            <a:r>
              <a:rPr lang="vi-VN" sz="2400" spc="5" err="1">
                <a:solidFill>
                  <a:srgbClr val="C00000"/>
                </a:solidFill>
                <a:latin typeface="Arial"/>
                <a:cs typeface="Arial"/>
              </a:rPr>
              <a:t>al</a:t>
            </a:r>
            <a:r>
              <a:rPr lang="en-US" sz="2400" spc="5">
                <a:solidFill>
                  <a:srgbClr val="C00000"/>
                </a:solidFill>
                <a:latin typeface="Arial"/>
                <a:cs typeface="Arial"/>
              </a:rPr>
              <a:t>though vaccines are available.</a:t>
            </a:r>
            <a:endParaRPr lang="en-US" sz="2400">
              <a:latin typeface="Arial"/>
              <a:cs typeface="Arial"/>
            </a:endParaRPr>
          </a:p>
        </p:txBody>
      </p:sp>
      <p:sp>
        <p:nvSpPr>
          <p:cNvPr id="6" name="Rectangle 5"/>
          <p:cNvSpPr/>
          <p:nvPr/>
        </p:nvSpPr>
        <p:spPr>
          <a:xfrm>
            <a:off x="9443828" y="2861841"/>
            <a:ext cx="2135522" cy="561885"/>
          </a:xfrm>
          <a:prstGeom prst="rect">
            <a:avLst/>
          </a:prstGeom>
        </p:spPr>
        <p:txBody>
          <a:bodyPr wrap="square">
            <a:spAutoFit/>
          </a:bodyPr>
          <a:lstStyle/>
          <a:p>
            <a:pPr marL="12700" marR="836930">
              <a:lnSpc>
                <a:spcPct val="120000"/>
              </a:lnSpc>
              <a:spcBef>
                <a:spcPts val="1814"/>
              </a:spcBef>
              <a:tabLst>
                <a:tab pos="231140" algn="l"/>
              </a:tabLst>
            </a:pPr>
            <a:r>
              <a:rPr lang="en-US" sz="2800" b="1" spc="-5">
                <a:solidFill>
                  <a:srgbClr val="080808"/>
                </a:solidFill>
                <a:latin typeface="Arial"/>
                <a:cs typeface="Arial"/>
              </a:rPr>
              <a:t>Fact</a:t>
            </a:r>
            <a:endParaRPr lang="en-US" sz="2800">
              <a:solidFill>
                <a:prstClr val="black"/>
              </a:solidFill>
              <a:latin typeface="Arial"/>
              <a:cs typeface="Arial"/>
            </a:endParaRPr>
          </a:p>
        </p:txBody>
      </p:sp>
      <p:sp>
        <p:nvSpPr>
          <p:cNvPr id="7" name="Rectangle 6"/>
          <p:cNvSpPr/>
          <p:nvPr/>
        </p:nvSpPr>
        <p:spPr>
          <a:xfrm>
            <a:off x="9443828" y="4321695"/>
            <a:ext cx="922688" cy="523220"/>
          </a:xfrm>
          <a:prstGeom prst="rect">
            <a:avLst/>
          </a:prstGeom>
        </p:spPr>
        <p:txBody>
          <a:bodyPr wrap="none">
            <a:spAutoFit/>
          </a:bodyPr>
          <a:lstStyle/>
          <a:p>
            <a:pPr lvl="0"/>
            <a:r>
              <a:rPr lang="en-US" sz="2800" b="1" spc="-5">
                <a:solidFill>
                  <a:srgbClr val="FF0000"/>
                </a:solidFill>
                <a:latin typeface="Arial"/>
                <a:cs typeface="Arial"/>
              </a:rPr>
              <a:t>Fact</a:t>
            </a:r>
            <a:endParaRPr lang="en-US">
              <a:solidFill>
                <a:srgbClr val="FF0000"/>
              </a:solidFill>
            </a:endParaRPr>
          </a:p>
        </p:txBody>
      </p:sp>
      <p:sp>
        <p:nvSpPr>
          <p:cNvPr id="9" name="TextBox 8">
            <a:extLst>
              <a:ext uri="{FF2B5EF4-FFF2-40B4-BE49-F238E27FC236}">
                <a16:creationId xmlns:a16="http://schemas.microsoft.com/office/drawing/2014/main" id="{155FFE46-12F6-4A89-8DC2-F578F6899476}"/>
              </a:ext>
            </a:extLst>
          </p:cNvPr>
          <p:cNvSpPr txBox="1"/>
          <p:nvPr/>
        </p:nvSpPr>
        <p:spPr>
          <a:xfrm>
            <a:off x="3962400" y="182833"/>
            <a:ext cx="4605688" cy="461665"/>
          </a:xfrm>
          <a:prstGeom prst="rect">
            <a:avLst/>
          </a:prstGeom>
          <a:noFill/>
        </p:spPr>
        <p:txBody>
          <a:bodyPr wrap="square">
            <a:spAutoFit/>
          </a:bodyPr>
          <a:lstStyle/>
          <a:p>
            <a:pPr marL="12700" algn="ctr">
              <a:spcBef>
                <a:spcPts val="100"/>
              </a:spcBef>
            </a:pPr>
            <a:r>
              <a:rPr lang="en-US" sz="2400" b="1" spc="-5">
                <a:solidFill>
                  <a:srgbClr val="120479"/>
                </a:solidFill>
                <a:latin typeface="Arial"/>
                <a:cs typeface="Arial"/>
              </a:rPr>
              <a:t>WHAT </a:t>
            </a:r>
            <a:r>
              <a:rPr lang="en-US" sz="2400" b="1">
                <a:solidFill>
                  <a:srgbClr val="120479"/>
                </a:solidFill>
                <a:latin typeface="Arial"/>
                <a:cs typeface="Arial"/>
              </a:rPr>
              <a:t>IS </a:t>
            </a:r>
            <a:r>
              <a:rPr lang="en-US" sz="2400" b="1" spc="-5">
                <a:solidFill>
                  <a:srgbClr val="120479"/>
                </a:solidFill>
                <a:latin typeface="Arial"/>
                <a:cs typeface="Arial"/>
              </a:rPr>
              <a:t>AN</a:t>
            </a:r>
            <a:r>
              <a:rPr lang="en-US" sz="2400" b="1" spc="-25">
                <a:solidFill>
                  <a:srgbClr val="120479"/>
                </a:solidFill>
                <a:latin typeface="Arial"/>
                <a:cs typeface="Arial"/>
              </a:rPr>
              <a:t> </a:t>
            </a:r>
            <a:r>
              <a:rPr lang="en-US" sz="2400" b="1" spc="-5">
                <a:solidFill>
                  <a:srgbClr val="120479"/>
                </a:solidFill>
                <a:latin typeface="Arial"/>
                <a:cs typeface="Arial"/>
              </a:rPr>
              <a:t>ARGUMENT?</a:t>
            </a:r>
            <a:endParaRPr lang="en-US" sz="2400" b="1">
              <a:latin typeface="Arial"/>
              <a:cs typeface="Arial"/>
            </a:endParaRPr>
          </a:p>
        </p:txBody>
      </p:sp>
      <p:sp>
        <p:nvSpPr>
          <p:cNvPr id="8" name="TextBox 7">
            <a:extLst>
              <a:ext uri="{FF2B5EF4-FFF2-40B4-BE49-F238E27FC236}">
                <a16:creationId xmlns:a16="http://schemas.microsoft.com/office/drawing/2014/main" id="{17F2E83F-B2D1-4D1E-A8E0-7A8E145897C8}"/>
              </a:ext>
            </a:extLst>
          </p:cNvPr>
          <p:cNvSpPr txBox="1"/>
          <p:nvPr/>
        </p:nvSpPr>
        <p:spPr>
          <a:xfrm>
            <a:off x="317634" y="5948007"/>
            <a:ext cx="10168289" cy="830997"/>
          </a:xfrm>
          <a:prstGeom prst="rect">
            <a:avLst/>
          </a:prstGeom>
          <a:noFill/>
        </p:spPr>
        <p:txBody>
          <a:bodyPr wrap="square" lIns="91440" tIns="45720" rIns="91440" bIns="45720" rtlCol="0" anchor="t">
            <a:spAutoFit/>
          </a:bodyPr>
          <a:lstStyle/>
          <a:p>
            <a:r>
              <a:rPr lang="en-US" sz="2400" b="1"/>
              <a:t>This is </a:t>
            </a:r>
            <a:r>
              <a:rPr lang="en-US" sz="2400" b="1" u="sng"/>
              <a:t>not</a:t>
            </a:r>
            <a:r>
              <a:rPr lang="en-US" sz="2400" b="1"/>
              <a:t> an argument because there is no opinion; only two facts are given.(EXCLAMATION-GIẢI THÍCH)</a:t>
            </a:r>
          </a:p>
        </p:txBody>
      </p:sp>
    </p:spTree>
    <p:extLst>
      <p:ext uri="{BB962C8B-B14F-4D97-AF65-F5344CB8AC3E}">
        <p14:creationId xmlns:p14="http://schemas.microsoft.com/office/powerpoint/2010/main" val="11184616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9591" y="1290497"/>
            <a:ext cx="11540691" cy="3671326"/>
          </a:xfrm>
          <a:prstGeom prst="rect">
            <a:avLst/>
          </a:prstGeom>
        </p:spPr>
        <p:txBody>
          <a:bodyPr vert="horz" wrap="square" lIns="0" tIns="98425" rIns="0" bIns="0" rtlCol="0">
            <a:spAutoFit/>
          </a:bodyPr>
          <a:lstStyle/>
          <a:p>
            <a:pPr marL="469900" indent="-457200">
              <a:lnSpc>
                <a:spcPct val="130000"/>
              </a:lnSpc>
              <a:spcBef>
                <a:spcPts val="775"/>
              </a:spcBef>
              <a:buFont typeface="Wingdings" panose="05000000000000000000" pitchFamily="2" charset="2"/>
              <a:buChar char="v"/>
              <a:tabLst>
                <a:tab pos="231140" algn="l"/>
              </a:tabLst>
            </a:pPr>
            <a:r>
              <a:rPr lang="en-US" sz="2800" spc="-5">
                <a:solidFill>
                  <a:srgbClr val="080808"/>
                </a:solidFill>
                <a:latin typeface="Arial"/>
                <a:cs typeface="Arial"/>
              </a:rPr>
              <a:t> </a:t>
            </a:r>
            <a:r>
              <a:rPr sz="2800" spc="-5">
                <a:solidFill>
                  <a:srgbClr val="080808"/>
                </a:solidFill>
                <a:latin typeface="Arial"/>
                <a:cs typeface="Arial"/>
              </a:rPr>
              <a:t>Basically, </a:t>
            </a:r>
            <a:r>
              <a:rPr sz="2800">
                <a:solidFill>
                  <a:srgbClr val="080808"/>
                </a:solidFill>
                <a:latin typeface="Arial"/>
                <a:cs typeface="Arial"/>
              </a:rPr>
              <a:t>an </a:t>
            </a:r>
            <a:r>
              <a:rPr sz="2800" b="1" u="sng">
                <a:solidFill>
                  <a:srgbClr val="080808"/>
                </a:solidFill>
                <a:latin typeface="Arial"/>
                <a:cs typeface="Arial"/>
              </a:rPr>
              <a:t>argument</a:t>
            </a:r>
            <a:r>
              <a:rPr sz="2800">
                <a:solidFill>
                  <a:srgbClr val="080808"/>
                </a:solidFill>
                <a:latin typeface="Arial"/>
                <a:cs typeface="Arial"/>
              </a:rPr>
              <a:t> consists </a:t>
            </a:r>
            <a:r>
              <a:rPr sz="2800" spc="-5">
                <a:solidFill>
                  <a:srgbClr val="080808"/>
                </a:solidFill>
                <a:latin typeface="Arial"/>
                <a:cs typeface="Arial"/>
              </a:rPr>
              <a:t>of one </a:t>
            </a:r>
            <a:r>
              <a:rPr sz="2800">
                <a:solidFill>
                  <a:srgbClr val="080808"/>
                </a:solidFill>
                <a:latin typeface="Arial"/>
                <a:cs typeface="Arial"/>
              </a:rPr>
              <a:t>or</a:t>
            </a:r>
            <a:r>
              <a:rPr sz="2800" spc="20">
                <a:solidFill>
                  <a:srgbClr val="080808"/>
                </a:solidFill>
                <a:latin typeface="Arial"/>
                <a:cs typeface="Arial"/>
              </a:rPr>
              <a:t> </a:t>
            </a:r>
            <a:r>
              <a:rPr sz="2800" spc="-5">
                <a:solidFill>
                  <a:srgbClr val="080808"/>
                </a:solidFill>
                <a:latin typeface="Arial"/>
                <a:cs typeface="Arial"/>
              </a:rPr>
              <a:t>more</a:t>
            </a:r>
            <a:r>
              <a:rPr lang="en-US" sz="2800">
                <a:latin typeface="Arial"/>
                <a:cs typeface="Arial"/>
              </a:rPr>
              <a:t> </a:t>
            </a:r>
            <a:r>
              <a:rPr sz="2800" b="1" spc="-5">
                <a:solidFill>
                  <a:srgbClr val="FF0000"/>
                </a:solidFill>
                <a:latin typeface="Arial"/>
                <a:cs typeface="Arial"/>
              </a:rPr>
              <a:t>premises/evidence </a:t>
            </a:r>
            <a:r>
              <a:rPr sz="2800" spc="-5">
                <a:solidFill>
                  <a:srgbClr val="080808"/>
                </a:solidFill>
                <a:latin typeface="Arial"/>
                <a:cs typeface="Arial"/>
              </a:rPr>
              <a:t>and a</a:t>
            </a:r>
            <a:r>
              <a:rPr sz="2800" spc="90">
                <a:solidFill>
                  <a:srgbClr val="080808"/>
                </a:solidFill>
                <a:latin typeface="Arial"/>
                <a:cs typeface="Arial"/>
              </a:rPr>
              <a:t> </a:t>
            </a:r>
            <a:r>
              <a:rPr sz="2800" b="1" spc="-5">
                <a:solidFill>
                  <a:srgbClr val="FF0000"/>
                </a:solidFill>
                <a:latin typeface="Arial"/>
                <a:cs typeface="Arial"/>
              </a:rPr>
              <a:t>conclusion/claim</a:t>
            </a:r>
            <a:r>
              <a:rPr sz="2800" spc="-5">
                <a:solidFill>
                  <a:srgbClr val="080808"/>
                </a:solidFill>
                <a:latin typeface="Arial"/>
                <a:cs typeface="Arial"/>
              </a:rPr>
              <a:t>.</a:t>
            </a:r>
            <a:endParaRPr lang="en-US" sz="2800" spc="-5">
              <a:solidFill>
                <a:srgbClr val="080808"/>
              </a:solidFill>
              <a:latin typeface="Arial"/>
              <a:cs typeface="Arial"/>
            </a:endParaRPr>
          </a:p>
          <a:p>
            <a:pPr marL="469900" indent="-457200">
              <a:lnSpc>
                <a:spcPct val="130000"/>
              </a:lnSpc>
              <a:spcBef>
                <a:spcPts val="775"/>
              </a:spcBef>
              <a:buFont typeface="Wingdings" panose="05000000000000000000" pitchFamily="2" charset="2"/>
              <a:buChar char="v"/>
              <a:tabLst>
                <a:tab pos="231140" algn="l"/>
              </a:tabLst>
            </a:pPr>
            <a:endParaRPr sz="2800">
              <a:latin typeface="Arial"/>
              <a:cs typeface="Arial"/>
            </a:endParaRPr>
          </a:p>
          <a:p>
            <a:pPr marL="457200" indent="-457200">
              <a:lnSpc>
                <a:spcPct val="130000"/>
              </a:lnSpc>
              <a:buFont typeface="Wingdings" panose="05000000000000000000" pitchFamily="2" charset="2"/>
              <a:buChar char="v"/>
            </a:pPr>
            <a:r>
              <a:rPr sz="2800" spc="-5">
                <a:solidFill>
                  <a:srgbClr val="080808"/>
                </a:solidFill>
                <a:latin typeface="Arial"/>
                <a:cs typeface="Arial"/>
              </a:rPr>
              <a:t>The premise(s) and </a:t>
            </a:r>
            <a:r>
              <a:rPr sz="2800">
                <a:solidFill>
                  <a:srgbClr val="080808"/>
                </a:solidFill>
                <a:latin typeface="Arial"/>
                <a:cs typeface="Arial"/>
              </a:rPr>
              <a:t>conclusion are </a:t>
            </a:r>
            <a:r>
              <a:rPr sz="2800" spc="-5">
                <a:solidFill>
                  <a:srgbClr val="080808"/>
                </a:solidFill>
                <a:latin typeface="Arial"/>
                <a:cs typeface="Arial"/>
              </a:rPr>
              <a:t>the </a:t>
            </a:r>
            <a:r>
              <a:rPr sz="2800" spc="-5">
                <a:solidFill>
                  <a:srgbClr val="080808"/>
                </a:solidFill>
                <a:uFill>
                  <a:solidFill>
                    <a:srgbClr val="080808"/>
                  </a:solidFill>
                </a:uFill>
                <a:latin typeface="Arial"/>
                <a:cs typeface="Arial"/>
              </a:rPr>
              <a:t>core</a:t>
            </a:r>
            <a:r>
              <a:rPr sz="2800" b="1" spc="-5">
                <a:solidFill>
                  <a:srgbClr val="080808"/>
                </a:solidFill>
                <a:latin typeface="Arial"/>
                <a:cs typeface="Arial"/>
              </a:rPr>
              <a:t> </a:t>
            </a:r>
            <a:r>
              <a:rPr sz="2800" spc="-5">
                <a:solidFill>
                  <a:srgbClr val="080808"/>
                </a:solidFill>
                <a:latin typeface="Arial"/>
                <a:cs typeface="Arial"/>
              </a:rPr>
              <a:t>of  an</a:t>
            </a:r>
            <a:r>
              <a:rPr sz="2800">
                <a:solidFill>
                  <a:srgbClr val="080808"/>
                </a:solidFill>
                <a:latin typeface="Arial"/>
                <a:cs typeface="Arial"/>
              </a:rPr>
              <a:t> </a:t>
            </a:r>
            <a:r>
              <a:rPr sz="2800" b="1" u="sng">
                <a:solidFill>
                  <a:srgbClr val="080808"/>
                </a:solidFill>
                <a:latin typeface="Arial"/>
                <a:cs typeface="Arial"/>
              </a:rPr>
              <a:t>argument</a:t>
            </a:r>
            <a:r>
              <a:rPr sz="2800">
                <a:solidFill>
                  <a:srgbClr val="080808"/>
                </a:solidFill>
                <a:latin typeface="Arial"/>
                <a:cs typeface="Arial"/>
              </a:rPr>
              <a:t>.</a:t>
            </a:r>
            <a:endParaRPr lang="en-US" sz="2800">
              <a:solidFill>
                <a:srgbClr val="080808"/>
              </a:solidFill>
              <a:latin typeface="Arial"/>
              <a:cs typeface="Arial"/>
            </a:endParaRPr>
          </a:p>
          <a:p>
            <a:pPr marL="457200" indent="-457200">
              <a:lnSpc>
                <a:spcPct val="130000"/>
              </a:lnSpc>
              <a:buFont typeface="Wingdings" panose="05000000000000000000" pitchFamily="2" charset="2"/>
              <a:buChar char="v"/>
            </a:pPr>
            <a:endParaRPr sz="2800">
              <a:latin typeface="Arial"/>
              <a:cs typeface="Arial"/>
            </a:endParaRPr>
          </a:p>
          <a:p>
            <a:pPr marL="469900" indent="-457200">
              <a:lnSpc>
                <a:spcPct val="130000"/>
              </a:lnSpc>
              <a:spcBef>
                <a:spcPts val="1345"/>
              </a:spcBef>
              <a:buFont typeface="Wingdings" panose="05000000000000000000" pitchFamily="2" charset="2"/>
              <a:buChar char="v"/>
              <a:tabLst>
                <a:tab pos="231140" algn="l"/>
              </a:tabLst>
            </a:pPr>
            <a:r>
              <a:rPr lang="en-US" sz="2800" spc="-5">
                <a:solidFill>
                  <a:srgbClr val="080808"/>
                </a:solidFill>
                <a:latin typeface="Arial"/>
                <a:cs typeface="Arial"/>
              </a:rPr>
              <a:t> </a:t>
            </a:r>
            <a:r>
              <a:rPr sz="2800" spc="-5">
                <a:solidFill>
                  <a:srgbClr val="080808"/>
                </a:solidFill>
                <a:latin typeface="Arial"/>
                <a:cs typeface="Arial"/>
              </a:rPr>
              <a:t>Arguments are the </a:t>
            </a:r>
            <a:r>
              <a:rPr sz="2800" spc="-5">
                <a:solidFill>
                  <a:srgbClr val="080808"/>
                </a:solidFill>
                <a:uFill>
                  <a:solidFill>
                    <a:srgbClr val="080808"/>
                  </a:solidFill>
                </a:uFill>
                <a:latin typeface="Arial"/>
                <a:cs typeface="Arial"/>
              </a:rPr>
              <a:t>core</a:t>
            </a:r>
            <a:r>
              <a:rPr sz="2800" spc="-5">
                <a:solidFill>
                  <a:srgbClr val="080808"/>
                </a:solidFill>
                <a:latin typeface="Arial"/>
                <a:cs typeface="Arial"/>
              </a:rPr>
              <a:t> of </a:t>
            </a:r>
            <a:r>
              <a:rPr sz="2800" b="1" u="sng">
                <a:solidFill>
                  <a:srgbClr val="080808"/>
                </a:solidFill>
                <a:latin typeface="Arial"/>
                <a:cs typeface="Arial"/>
              </a:rPr>
              <a:t>critical</a:t>
            </a:r>
            <a:r>
              <a:rPr sz="2800" b="1" u="sng" spc="85">
                <a:solidFill>
                  <a:srgbClr val="080808"/>
                </a:solidFill>
                <a:latin typeface="Arial"/>
                <a:cs typeface="Arial"/>
              </a:rPr>
              <a:t> </a:t>
            </a:r>
            <a:r>
              <a:rPr lang="en-US" sz="2800" b="1" u="sng" spc="-5">
                <a:solidFill>
                  <a:srgbClr val="080808"/>
                </a:solidFill>
                <a:latin typeface="Arial"/>
                <a:cs typeface="Arial"/>
              </a:rPr>
              <a:t>thinking</a:t>
            </a:r>
            <a:r>
              <a:rPr sz="2800" spc="-5">
                <a:solidFill>
                  <a:srgbClr val="080808"/>
                </a:solidFill>
                <a:latin typeface="Arial"/>
                <a:cs typeface="Arial"/>
              </a:rPr>
              <a:t>.</a:t>
            </a:r>
            <a:endParaRPr sz="2800">
              <a:latin typeface="Arial"/>
              <a:cs typeface="Arial"/>
            </a:endParaRPr>
          </a:p>
        </p:txBody>
      </p:sp>
      <p:sp>
        <p:nvSpPr>
          <p:cNvPr id="4" name="Rectangle 3"/>
          <p:cNvSpPr/>
          <p:nvPr/>
        </p:nvSpPr>
        <p:spPr>
          <a:xfrm>
            <a:off x="478092" y="6018869"/>
            <a:ext cx="6398546" cy="461665"/>
          </a:xfrm>
          <a:prstGeom prst="rect">
            <a:avLst/>
          </a:prstGeom>
        </p:spPr>
        <p:txBody>
          <a:bodyPr wrap="none">
            <a:spAutoFit/>
          </a:bodyPr>
          <a:lstStyle/>
          <a:p>
            <a:pPr marL="12700">
              <a:spcBef>
                <a:spcPts val="5"/>
              </a:spcBef>
              <a:buClr>
                <a:srgbClr val="5BBD4E"/>
              </a:buClr>
              <a:tabLst>
                <a:tab pos="355600" algn="l"/>
                <a:tab pos="356235" algn="l"/>
              </a:tabLst>
            </a:pPr>
            <a:r>
              <a:rPr lang="en-US" sz="2400" b="1" spc="-5">
                <a:solidFill>
                  <a:srgbClr val="080808"/>
                </a:solidFill>
                <a:latin typeface="Arial"/>
                <a:cs typeface="Arial"/>
              </a:rPr>
              <a:t>*Note</a:t>
            </a:r>
            <a:r>
              <a:rPr lang="en-US" sz="2400" spc="-5">
                <a:solidFill>
                  <a:srgbClr val="080808"/>
                </a:solidFill>
                <a:latin typeface="Arial"/>
                <a:cs typeface="Arial"/>
              </a:rPr>
              <a:t>: A premise may be a </a:t>
            </a:r>
            <a:r>
              <a:rPr lang="en-US" sz="2400" u="heavy">
                <a:solidFill>
                  <a:srgbClr val="080808"/>
                </a:solidFill>
                <a:uFill>
                  <a:solidFill>
                    <a:srgbClr val="080808"/>
                  </a:solidFill>
                </a:uFill>
                <a:latin typeface="Arial"/>
                <a:cs typeface="Arial"/>
              </a:rPr>
              <a:t>fact</a:t>
            </a:r>
            <a:r>
              <a:rPr lang="en-US" sz="2400">
                <a:solidFill>
                  <a:srgbClr val="080808"/>
                </a:solidFill>
                <a:latin typeface="Arial"/>
                <a:cs typeface="Arial"/>
              </a:rPr>
              <a:t> </a:t>
            </a:r>
            <a:r>
              <a:rPr lang="en-US" sz="2400" spc="-5">
                <a:solidFill>
                  <a:srgbClr val="080808"/>
                </a:solidFill>
                <a:latin typeface="Arial"/>
                <a:cs typeface="Arial"/>
              </a:rPr>
              <a:t>or an</a:t>
            </a:r>
            <a:r>
              <a:rPr lang="en-US" sz="2400" spc="75">
                <a:solidFill>
                  <a:srgbClr val="080808"/>
                </a:solidFill>
                <a:latin typeface="Arial"/>
                <a:cs typeface="Arial"/>
              </a:rPr>
              <a:t> </a:t>
            </a:r>
            <a:r>
              <a:rPr lang="en-US" sz="2400" u="heavy">
                <a:solidFill>
                  <a:srgbClr val="080808"/>
                </a:solidFill>
                <a:uFill>
                  <a:solidFill>
                    <a:srgbClr val="080808"/>
                  </a:solidFill>
                </a:uFill>
                <a:latin typeface="Arial"/>
                <a:cs typeface="Arial"/>
              </a:rPr>
              <a:t>opinion</a:t>
            </a:r>
            <a:r>
              <a:rPr lang="en-US" sz="2400">
                <a:solidFill>
                  <a:srgbClr val="080808"/>
                </a:solidFill>
                <a:latin typeface="Arial"/>
                <a:cs typeface="Arial"/>
              </a:rPr>
              <a:t>.</a:t>
            </a:r>
            <a:endParaRPr lang="en-US" sz="2400">
              <a:latin typeface="Arial"/>
              <a:cs typeface="Arial"/>
            </a:endParaRPr>
          </a:p>
        </p:txBody>
      </p:sp>
      <p:sp>
        <p:nvSpPr>
          <p:cNvPr id="2" name="Down Arrow 1"/>
          <p:cNvSpPr/>
          <p:nvPr/>
        </p:nvSpPr>
        <p:spPr>
          <a:xfrm>
            <a:off x="5709437" y="2474049"/>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5620804" y="3886201"/>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671815B-56F0-4F5F-ACE2-BA1A01100110}"/>
              </a:ext>
            </a:extLst>
          </p:cNvPr>
          <p:cNvSpPr txBox="1"/>
          <p:nvPr/>
        </p:nvSpPr>
        <p:spPr>
          <a:xfrm>
            <a:off x="3965045" y="324172"/>
            <a:ext cx="4605688" cy="461665"/>
          </a:xfrm>
          <a:prstGeom prst="rect">
            <a:avLst/>
          </a:prstGeom>
          <a:noFill/>
        </p:spPr>
        <p:txBody>
          <a:bodyPr wrap="square">
            <a:spAutoFit/>
          </a:bodyPr>
          <a:lstStyle/>
          <a:p>
            <a:pPr marL="12700" algn="ctr">
              <a:spcBef>
                <a:spcPts val="100"/>
              </a:spcBef>
            </a:pPr>
            <a:r>
              <a:rPr lang="en-US" sz="2400" b="1" spc="-5">
                <a:solidFill>
                  <a:srgbClr val="120479"/>
                </a:solidFill>
                <a:latin typeface="Arial"/>
                <a:cs typeface="Arial"/>
              </a:rPr>
              <a:t>WHAT </a:t>
            </a:r>
            <a:r>
              <a:rPr lang="en-US" sz="2400" b="1">
                <a:solidFill>
                  <a:srgbClr val="120479"/>
                </a:solidFill>
                <a:latin typeface="Arial"/>
                <a:cs typeface="Arial"/>
              </a:rPr>
              <a:t>IS </a:t>
            </a:r>
            <a:r>
              <a:rPr lang="en-US" sz="2400" b="1" spc="-5">
                <a:solidFill>
                  <a:srgbClr val="120479"/>
                </a:solidFill>
                <a:latin typeface="Arial"/>
                <a:cs typeface="Arial"/>
              </a:rPr>
              <a:t>AN</a:t>
            </a:r>
            <a:r>
              <a:rPr lang="en-US" sz="2400" b="1" spc="-25">
                <a:solidFill>
                  <a:srgbClr val="120479"/>
                </a:solidFill>
                <a:latin typeface="Arial"/>
                <a:cs typeface="Arial"/>
              </a:rPr>
              <a:t> </a:t>
            </a:r>
            <a:r>
              <a:rPr lang="en-US" sz="2400" b="1" spc="-5">
                <a:solidFill>
                  <a:srgbClr val="120479"/>
                </a:solidFill>
                <a:latin typeface="Arial"/>
                <a:cs typeface="Arial"/>
              </a:rPr>
              <a:t>ARGUMENT?</a:t>
            </a:r>
            <a:endParaRPr lang="en-US" sz="2400" b="1">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witter">
            <a:extLst>
              <a:ext uri="{FF2B5EF4-FFF2-40B4-BE49-F238E27FC236}">
                <a16:creationId xmlns:a16="http://schemas.microsoft.com/office/drawing/2014/main" id="{061F47F6-813C-0FD9-B5FC-D6BEACB73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681" y="731483"/>
            <a:ext cx="9596870" cy="47251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CBB2DC-2283-7D2E-F3EC-D7252D6B5285}"/>
              </a:ext>
            </a:extLst>
          </p:cNvPr>
          <p:cNvSpPr txBox="1"/>
          <p:nvPr/>
        </p:nvSpPr>
        <p:spPr>
          <a:xfrm>
            <a:off x="1913090" y="5803351"/>
            <a:ext cx="8365820" cy="646331"/>
          </a:xfrm>
          <a:prstGeom prst="rect">
            <a:avLst/>
          </a:prstGeom>
          <a:noFill/>
        </p:spPr>
        <p:txBody>
          <a:bodyPr wrap="square" rtlCol="0">
            <a:spAutoFit/>
          </a:bodyPr>
          <a:lstStyle/>
          <a:p>
            <a:pPr algn="ctr"/>
            <a:r>
              <a:rPr lang="en-US" sz="3600" b="1">
                <a:solidFill>
                  <a:srgbClr val="FF0000"/>
                </a:solidFill>
              </a:rPr>
              <a:t>Nope, they’re all unsupported assertions.</a:t>
            </a:r>
          </a:p>
        </p:txBody>
      </p:sp>
      <p:sp>
        <p:nvSpPr>
          <p:cNvPr id="5" name="TextBox 4">
            <a:extLst>
              <a:ext uri="{FF2B5EF4-FFF2-40B4-BE49-F238E27FC236}">
                <a16:creationId xmlns:a16="http://schemas.microsoft.com/office/drawing/2014/main" id="{5CD32142-180C-8D8F-F020-BDEF7C426ADF}"/>
              </a:ext>
            </a:extLst>
          </p:cNvPr>
          <p:cNvSpPr txBox="1"/>
          <p:nvPr/>
        </p:nvSpPr>
        <p:spPr>
          <a:xfrm>
            <a:off x="2037492" y="59248"/>
            <a:ext cx="7781918" cy="461665"/>
          </a:xfrm>
          <a:prstGeom prst="rect">
            <a:avLst/>
          </a:prstGeom>
          <a:noFill/>
        </p:spPr>
        <p:txBody>
          <a:bodyPr wrap="square">
            <a:spAutoFit/>
          </a:bodyPr>
          <a:lstStyle/>
          <a:p>
            <a:pPr marL="12700" algn="ctr">
              <a:spcBef>
                <a:spcPts val="100"/>
              </a:spcBef>
            </a:pPr>
            <a:r>
              <a:rPr lang="en-US" sz="2400" b="1">
                <a:solidFill>
                  <a:srgbClr val="120479"/>
                </a:solidFill>
                <a:latin typeface="Arial"/>
                <a:cs typeface="Arial"/>
              </a:rPr>
              <a:t>Is there any argument in </a:t>
            </a:r>
            <a:r>
              <a:rPr lang="en-US" sz="2400" b="1" err="1">
                <a:solidFill>
                  <a:srgbClr val="120479"/>
                </a:solidFill>
                <a:latin typeface="Arial"/>
                <a:cs typeface="Arial"/>
              </a:rPr>
              <a:t>CHATGPT’s</a:t>
            </a:r>
            <a:r>
              <a:rPr lang="en-US" sz="2400" b="1">
                <a:solidFill>
                  <a:srgbClr val="120479"/>
                </a:solidFill>
                <a:latin typeface="Arial"/>
                <a:cs typeface="Arial"/>
              </a:rPr>
              <a:t> response?</a:t>
            </a:r>
            <a:endParaRPr lang="en-US" sz="2400" b="1">
              <a:latin typeface="Arial"/>
              <a:cs typeface="Arial"/>
            </a:endParaRPr>
          </a:p>
        </p:txBody>
      </p:sp>
    </p:spTree>
    <p:extLst>
      <p:ext uri="{BB962C8B-B14F-4D97-AF65-F5344CB8AC3E}">
        <p14:creationId xmlns:p14="http://schemas.microsoft.com/office/powerpoint/2010/main" val="400195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8" name="Google Shape;918;p75"/>
          <p:cNvSpPr txBox="1"/>
          <p:nvPr/>
        </p:nvSpPr>
        <p:spPr>
          <a:xfrm>
            <a:off x="764421" y="5205508"/>
            <a:ext cx="10378966" cy="472440"/>
          </a:xfrm>
          <a:prstGeom prst="rect">
            <a:avLst/>
          </a:prstGeom>
          <a:noFill/>
          <a:ln>
            <a:noFill/>
          </a:ln>
        </p:spPr>
        <p:txBody>
          <a:bodyPr spcFirstLastPara="1" wrap="square" lIns="91425" tIns="45700" rIns="91425" bIns="45700" anchor="t" anchorCtr="0">
            <a:noAutofit/>
          </a:bodyPr>
          <a:lstStyle/>
          <a:p>
            <a:pPr>
              <a:lnSpc>
                <a:spcPct val="200000"/>
              </a:lnSpc>
              <a:buClr>
                <a:schemeClr val="folHlink"/>
              </a:buClr>
              <a:buSzPts val="2400"/>
            </a:pPr>
            <a:r>
              <a:rPr lang="vi-VN" sz="2400">
                <a:solidFill>
                  <a:schemeClr val="dk1"/>
                </a:solidFill>
                <a:latin typeface="Arial"/>
                <a:ea typeface="Arial"/>
                <a:cs typeface="Arial"/>
                <a:sym typeface="Arial"/>
              </a:rPr>
              <a:t>Yep, the man’s </a:t>
            </a:r>
            <a:r>
              <a:rPr lang="en-US" sz="2400" err="1">
                <a:solidFill>
                  <a:schemeClr val="dk1"/>
                </a:solidFill>
                <a:latin typeface="Arial"/>
                <a:ea typeface="Arial"/>
                <a:cs typeface="Arial"/>
                <a:sym typeface="Arial"/>
              </a:rPr>
              <a:t>ar</a:t>
            </a:r>
            <a:r>
              <a:rPr lang="vi-VN" sz="2400">
                <a:solidFill>
                  <a:schemeClr val="dk1"/>
                </a:solidFill>
                <a:latin typeface="Arial"/>
                <a:ea typeface="Arial"/>
                <a:cs typeface="Arial"/>
                <a:sym typeface="Arial"/>
              </a:rPr>
              <a:t>gument</a:t>
            </a:r>
            <a:r>
              <a:rPr lang="en-US" sz="2400">
                <a:solidFill>
                  <a:schemeClr val="dk1"/>
                </a:solidFill>
                <a:latin typeface="Arial"/>
                <a:ea typeface="Arial"/>
                <a:cs typeface="Arial"/>
                <a:sym typeface="Arial"/>
              </a:rPr>
              <a:t>: </a:t>
            </a:r>
            <a:r>
              <a:rPr lang="en-US" sz="2400" b="1">
                <a:solidFill>
                  <a:schemeClr val="dk1"/>
                </a:solidFill>
                <a:latin typeface="Arial"/>
                <a:ea typeface="Arial"/>
                <a:cs typeface="Arial"/>
                <a:sym typeface="Arial"/>
              </a:rPr>
              <a:t>You said “hooray” and you look cheerful. So I don’t think cheering is appropriate, Karen.  </a:t>
            </a:r>
            <a:r>
              <a:rPr lang="vi-VN" sz="2400" b="1">
                <a:solidFill>
                  <a:schemeClr val="dk1"/>
                </a:solidFill>
                <a:latin typeface="Arial"/>
                <a:ea typeface="Arial"/>
                <a:cs typeface="Arial"/>
                <a:sym typeface="Arial"/>
              </a:rPr>
              <a:t> </a:t>
            </a:r>
            <a:endParaRPr b="1"/>
          </a:p>
        </p:txBody>
      </p:sp>
      <p:pic>
        <p:nvPicPr>
          <p:cNvPr id="1026" name="Picture 2" descr="Who Ray ? : r/memes">
            <a:extLst>
              <a:ext uri="{FF2B5EF4-FFF2-40B4-BE49-F238E27FC236}">
                <a16:creationId xmlns:a16="http://schemas.microsoft.com/office/drawing/2014/main" id="{ECF3885A-F371-5443-80C8-EA4413D0F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517" y="916634"/>
            <a:ext cx="4890775" cy="40756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F89757-68B4-FF5D-A2B9-80EFE507DAEE}"/>
              </a:ext>
            </a:extLst>
          </p:cNvPr>
          <p:cNvSpPr txBox="1"/>
          <p:nvPr/>
        </p:nvSpPr>
        <p:spPr>
          <a:xfrm>
            <a:off x="3508517" y="241739"/>
            <a:ext cx="4605688" cy="461665"/>
          </a:xfrm>
          <a:prstGeom prst="rect">
            <a:avLst/>
          </a:prstGeom>
          <a:noFill/>
        </p:spPr>
        <p:txBody>
          <a:bodyPr wrap="square">
            <a:spAutoFit/>
          </a:bodyPr>
          <a:lstStyle/>
          <a:p>
            <a:pPr marL="12700" algn="ctr">
              <a:spcBef>
                <a:spcPts val="100"/>
              </a:spcBef>
            </a:pPr>
            <a:r>
              <a:rPr lang="en-US" sz="2400" b="1">
                <a:solidFill>
                  <a:srgbClr val="120479"/>
                </a:solidFill>
                <a:latin typeface="Arial"/>
                <a:cs typeface="Arial"/>
              </a:rPr>
              <a:t>Is there any argument?</a:t>
            </a:r>
            <a:endParaRPr lang="en-US" sz="2400" b="1">
              <a:latin typeface="Arial"/>
              <a:cs typeface="Arial"/>
            </a:endParaRPr>
          </a:p>
        </p:txBody>
      </p:sp>
    </p:spTree>
    <p:extLst>
      <p:ext uri="{BB962C8B-B14F-4D97-AF65-F5344CB8AC3E}">
        <p14:creationId xmlns:p14="http://schemas.microsoft.com/office/powerpoint/2010/main" val="428128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2050" name="Picture 2">
            <a:extLst>
              <a:ext uri="{FF2B5EF4-FFF2-40B4-BE49-F238E27FC236}">
                <a16:creationId xmlns:a16="http://schemas.microsoft.com/office/drawing/2014/main" id="{FC630995-D909-034C-8D4E-233A435B0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8296" y="888632"/>
            <a:ext cx="3299662" cy="43796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8B839A-2F0E-063B-A6B3-1143ACAAC544}"/>
              </a:ext>
            </a:extLst>
          </p:cNvPr>
          <p:cNvSpPr txBox="1"/>
          <p:nvPr/>
        </p:nvSpPr>
        <p:spPr>
          <a:xfrm>
            <a:off x="3508517" y="241739"/>
            <a:ext cx="4605688" cy="461665"/>
          </a:xfrm>
          <a:prstGeom prst="rect">
            <a:avLst/>
          </a:prstGeom>
          <a:noFill/>
        </p:spPr>
        <p:txBody>
          <a:bodyPr wrap="square">
            <a:spAutoFit/>
          </a:bodyPr>
          <a:lstStyle/>
          <a:p>
            <a:pPr marL="12700" algn="ctr">
              <a:spcBef>
                <a:spcPts val="100"/>
              </a:spcBef>
            </a:pPr>
            <a:r>
              <a:rPr lang="en-US" sz="2400" b="1">
                <a:solidFill>
                  <a:srgbClr val="120479"/>
                </a:solidFill>
                <a:latin typeface="Arial"/>
                <a:cs typeface="Arial"/>
              </a:rPr>
              <a:t>Is there any argument?</a:t>
            </a:r>
            <a:endParaRPr lang="en-US" sz="2400" b="1">
              <a:latin typeface="Arial"/>
              <a:cs typeface="Arial"/>
            </a:endParaRPr>
          </a:p>
        </p:txBody>
      </p:sp>
      <p:sp>
        <p:nvSpPr>
          <p:cNvPr id="5" name="Google Shape;918;p75">
            <a:extLst>
              <a:ext uri="{FF2B5EF4-FFF2-40B4-BE49-F238E27FC236}">
                <a16:creationId xmlns:a16="http://schemas.microsoft.com/office/drawing/2014/main" id="{7C7D57F0-7D6D-76D5-D89C-9D85D46FA091}"/>
              </a:ext>
            </a:extLst>
          </p:cNvPr>
          <p:cNvSpPr txBox="1"/>
          <p:nvPr/>
        </p:nvSpPr>
        <p:spPr>
          <a:xfrm>
            <a:off x="193316" y="5453523"/>
            <a:ext cx="11872559" cy="472440"/>
          </a:xfrm>
          <a:prstGeom prst="rect">
            <a:avLst/>
          </a:prstGeom>
          <a:noFill/>
          <a:ln>
            <a:noFill/>
          </a:ln>
        </p:spPr>
        <p:txBody>
          <a:bodyPr spcFirstLastPara="1" wrap="square" lIns="91425" tIns="45700" rIns="91425" bIns="45700" anchor="t" anchorCtr="0">
            <a:noAutofit/>
          </a:bodyPr>
          <a:lstStyle/>
          <a:p>
            <a:pPr>
              <a:lnSpc>
                <a:spcPct val="200000"/>
              </a:lnSpc>
              <a:buClr>
                <a:schemeClr val="folHlink"/>
              </a:buClr>
              <a:buSzPts val="2400"/>
            </a:pPr>
            <a:r>
              <a:rPr lang="vi-VN" sz="2400">
                <a:solidFill>
                  <a:schemeClr val="dk1"/>
                </a:solidFill>
                <a:latin typeface="Arial"/>
                <a:ea typeface="Arial"/>
                <a:cs typeface="Arial"/>
                <a:sym typeface="Arial"/>
              </a:rPr>
              <a:t>Yep, </a:t>
            </a:r>
            <a:r>
              <a:rPr lang="en-US" sz="2400">
                <a:solidFill>
                  <a:schemeClr val="dk1"/>
                </a:solidFill>
                <a:latin typeface="Arial"/>
                <a:ea typeface="Arial"/>
                <a:cs typeface="Arial"/>
                <a:sym typeface="Arial"/>
              </a:rPr>
              <a:t>iPhone user’s complete </a:t>
            </a:r>
            <a:r>
              <a:rPr lang="en-US" sz="2400" err="1">
                <a:solidFill>
                  <a:schemeClr val="dk1"/>
                </a:solidFill>
                <a:latin typeface="Arial"/>
                <a:ea typeface="Arial"/>
                <a:cs typeface="Arial"/>
                <a:sym typeface="Arial"/>
              </a:rPr>
              <a:t>ar</a:t>
            </a:r>
            <a:r>
              <a:rPr lang="vi-VN" sz="2400">
                <a:solidFill>
                  <a:schemeClr val="dk1"/>
                </a:solidFill>
                <a:latin typeface="Arial"/>
                <a:ea typeface="Arial"/>
                <a:cs typeface="Arial"/>
                <a:sym typeface="Arial"/>
              </a:rPr>
              <a:t>gument</a:t>
            </a:r>
            <a:r>
              <a:rPr lang="en-US" sz="2400">
                <a:solidFill>
                  <a:schemeClr val="dk1"/>
                </a:solidFill>
                <a:latin typeface="Arial"/>
                <a:ea typeface="Arial"/>
                <a:cs typeface="Arial"/>
                <a:sym typeface="Arial"/>
              </a:rPr>
              <a:t>: </a:t>
            </a:r>
            <a:r>
              <a:rPr lang="en-US" sz="2400" b="1">
                <a:solidFill>
                  <a:schemeClr val="dk1"/>
                </a:solidFill>
                <a:latin typeface="Arial"/>
                <a:ea typeface="Arial"/>
                <a:cs typeface="Arial"/>
                <a:sym typeface="Arial"/>
              </a:rPr>
              <a:t>You use an Android. So you must be poor. </a:t>
            </a:r>
            <a:endParaRPr b="1"/>
          </a:p>
        </p:txBody>
      </p:sp>
    </p:spTree>
    <p:extLst>
      <p:ext uri="{BB962C8B-B14F-4D97-AF65-F5344CB8AC3E}">
        <p14:creationId xmlns:p14="http://schemas.microsoft.com/office/powerpoint/2010/main" val="193234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3090" y="5638801"/>
            <a:ext cx="8365820" cy="646331"/>
          </a:xfrm>
          <a:prstGeom prst="rect">
            <a:avLst/>
          </a:prstGeom>
          <a:noFill/>
        </p:spPr>
        <p:txBody>
          <a:bodyPr wrap="square" rtlCol="0">
            <a:spAutoFit/>
          </a:bodyPr>
          <a:lstStyle/>
          <a:p>
            <a:pPr algn="ctr"/>
            <a:r>
              <a:rPr lang="en-US" sz="3600" b="1">
                <a:solidFill>
                  <a:srgbClr val="FF0000"/>
                </a:solidFill>
              </a:rPr>
              <a:t>Nope, it’s an unsupported assertion.</a:t>
            </a:r>
          </a:p>
        </p:txBody>
      </p:sp>
      <p:pic>
        <p:nvPicPr>
          <p:cNvPr id="2" name="Attention .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4504" y="304800"/>
            <a:ext cx="609600" cy="609600"/>
          </a:xfrm>
          <a:prstGeom prst="rect">
            <a:avLst/>
          </a:prstGeom>
        </p:spPr>
      </p:pic>
      <p:pic>
        <p:nvPicPr>
          <p:cNvPr id="4" name="Picture 2" descr="Káº¿t quáº£ hÃ¬nh áº£nh cho attention, charl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0727" y="1371600"/>
            <a:ext cx="5008756" cy="2667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52600" y="4323236"/>
            <a:ext cx="8839200" cy="954107"/>
          </a:xfrm>
          <a:prstGeom prst="rect">
            <a:avLst/>
          </a:prstGeom>
          <a:noFill/>
        </p:spPr>
        <p:txBody>
          <a:bodyPr wrap="square" rtlCol="0">
            <a:spAutoFit/>
          </a:bodyPr>
          <a:lstStyle/>
          <a:p>
            <a:pPr algn="ctr"/>
            <a:r>
              <a:rPr lang="en-US" sz="2800" b="1"/>
              <a:t>You just want attention; you don’t need my heart!</a:t>
            </a:r>
          </a:p>
          <a:p>
            <a:pPr algn="ctr"/>
            <a:r>
              <a:rPr lang="en-US" sz="2800" i="1"/>
              <a:t>                                                      (Charlie </a:t>
            </a:r>
            <a:r>
              <a:rPr lang="en-US" sz="2800" i="1" err="1"/>
              <a:t>Puth</a:t>
            </a:r>
            <a:r>
              <a:rPr lang="en-US" sz="2800" i="1"/>
              <a:t>)</a:t>
            </a:r>
            <a:endParaRPr lang="en-US" sz="2800" b="1"/>
          </a:p>
        </p:txBody>
      </p:sp>
      <p:sp>
        <p:nvSpPr>
          <p:cNvPr id="7" name="TextBox 6">
            <a:extLst>
              <a:ext uri="{FF2B5EF4-FFF2-40B4-BE49-F238E27FC236}">
                <a16:creationId xmlns:a16="http://schemas.microsoft.com/office/drawing/2014/main" id="{D9F3599D-F64A-4DD3-BDF0-A4AFFCF6E7E9}"/>
              </a:ext>
            </a:extLst>
          </p:cNvPr>
          <p:cNvSpPr txBox="1"/>
          <p:nvPr/>
        </p:nvSpPr>
        <p:spPr>
          <a:xfrm>
            <a:off x="3440264" y="304801"/>
            <a:ext cx="4605688" cy="461665"/>
          </a:xfrm>
          <a:prstGeom prst="rect">
            <a:avLst/>
          </a:prstGeom>
          <a:noFill/>
        </p:spPr>
        <p:txBody>
          <a:bodyPr wrap="square">
            <a:spAutoFit/>
          </a:bodyPr>
          <a:lstStyle/>
          <a:p>
            <a:pPr marL="12700" algn="ctr">
              <a:spcBef>
                <a:spcPts val="100"/>
              </a:spcBef>
            </a:pPr>
            <a:r>
              <a:rPr lang="en-US" sz="2400" b="1">
                <a:solidFill>
                  <a:srgbClr val="120479"/>
                </a:solidFill>
                <a:latin typeface="Arial"/>
                <a:cs typeface="Arial"/>
              </a:rPr>
              <a:t>Is there any argument?</a:t>
            </a:r>
            <a:endParaRPr lang="en-US" sz="2400" b="1">
              <a:latin typeface="Arial"/>
              <a:cs typeface="Arial"/>
            </a:endParaRPr>
          </a:p>
        </p:txBody>
      </p:sp>
    </p:spTree>
    <p:extLst>
      <p:ext uri="{BB962C8B-B14F-4D97-AF65-F5344CB8AC3E}">
        <p14:creationId xmlns:p14="http://schemas.microsoft.com/office/powerpoint/2010/main" val="28989895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4414" fill="hold"/>
                                        <p:tgtEl>
                                          <p:spTgt spid="2"/>
                                        </p:tgtEl>
                                      </p:cBhvr>
                                    </p:cmd>
                                  </p:childTnLst>
                                </p:cTn>
                              </p:par>
                            </p:childTnLst>
                          </p:cTn>
                        </p:par>
                      </p:childTnLst>
                    </p:cTn>
                  </p:par>
                </p:childTnLst>
              </p:cTn>
              <p:nextCondLst>
                <p:cond evt="onClick" delay="0">
                  <p:tgtEl>
                    <p:spTgt spid="2"/>
                  </p:tgtEl>
                </p:cond>
              </p:nextCondLst>
            </p:seq>
            <p:audio>
              <p:cMediaNode vol="80000">
                <p:cTn id="16" fill="hold" display="0">
                  <p:stCondLst>
                    <p:cond delay="indefinite"/>
                  </p:stCondLst>
                  <p:endCondLst>
                    <p:cond evt="onStopAudio" delay="0">
                      <p:tgtEl>
                        <p:sldTgt/>
                      </p:tgtEl>
                    </p:cond>
                  </p:endCondLst>
                </p:cTn>
                <p:tgtEl>
                  <p:spTgt spid="2"/>
                </p:tgtEl>
              </p:cMediaNode>
            </p:audio>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76"/>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1</a:t>
            </a:r>
            <a:endParaRPr/>
          </a:p>
        </p:txBody>
      </p:sp>
      <p:sp>
        <p:nvSpPr>
          <p:cNvPr id="233" name="Google Shape;233;p76"/>
          <p:cNvSpPr txBox="1">
            <a:spLocks noGrp="1"/>
          </p:cNvSpPr>
          <p:nvPr>
            <p:ph type="body" idx="1"/>
          </p:nvPr>
        </p:nvSpPr>
        <p:spPr>
          <a:xfrm>
            <a:off x="1804505" y="619539"/>
            <a:ext cx="8351078" cy="1371600"/>
          </a:xfrm>
          <a:prstGeom prst="rect">
            <a:avLst/>
          </a:prstGeom>
          <a:noFill/>
          <a:ln>
            <a:noFill/>
          </a:ln>
        </p:spPr>
        <p:txBody>
          <a:bodyPr spcFirstLastPara="1" vert="horz" wrap="square" lIns="91425" tIns="45700" rIns="91425" bIns="45700" rtlCol="0" anchor="t" anchorCtr="0">
            <a:noAutofit/>
          </a:bodyPr>
          <a:lstStyle/>
          <a:p>
            <a:pPr marL="457200" indent="-342900">
              <a:lnSpc>
                <a:spcPct val="100000"/>
              </a:lnSpc>
              <a:spcBef>
                <a:spcPts val="360"/>
              </a:spcBef>
              <a:buSzPts val="1800"/>
              <a:buNone/>
            </a:pPr>
            <a:r>
              <a:rPr lang="en-US" sz="1600"/>
              <a:t>      Năm 2006, Liu tốt nghiệp ĐH Hàng không Vũ trụ Bắc Kinh và bắt tay vào tìm kiếm công việc. Cầm trong tay tấm bằng tốt nghiệp của một trường đại học danh tiếng, Liu tràn đầy tự tin mình sẽ tìm được công việc với mức lương mơ ước.</a:t>
            </a:r>
            <a:endParaRPr/>
          </a:p>
          <a:p>
            <a:pPr marL="457200" indent="-342900">
              <a:lnSpc>
                <a:spcPct val="100000"/>
              </a:lnSpc>
              <a:spcBef>
                <a:spcPts val="360"/>
              </a:spcBef>
              <a:buSzPts val="1800"/>
              <a:buNone/>
            </a:pPr>
            <a:r>
              <a:rPr lang="en-US" sz="1600"/>
              <a:t>      Ngay sau đó, Liu trúng tuyển vào doanh nghiệp nhà nước ở tỉnh Thiểm Tây. Vì mới ra trường, Liu chỉ đảm nhận chức vụ nhỏ với mức lương khá thấp.</a:t>
            </a:r>
            <a:endParaRPr/>
          </a:p>
          <a:p>
            <a:pPr marL="457200" indent="-342900">
              <a:lnSpc>
                <a:spcPct val="100000"/>
              </a:lnSpc>
              <a:spcBef>
                <a:spcPts val="360"/>
              </a:spcBef>
              <a:buSzPts val="1800"/>
              <a:buNone/>
            </a:pPr>
            <a:r>
              <a:rPr lang="en-US" sz="1600"/>
              <a:t>      Chưa đầy một năm sau, Liu </a:t>
            </a:r>
            <a:r>
              <a:rPr lang="en-US" sz="1600" b="1"/>
              <a:t>từ chức vì mức lương mà công ty đưa ra không đáp ứng được kỳ vọng của mình.(1)</a:t>
            </a:r>
            <a:r>
              <a:rPr lang="en-US" sz="1600"/>
              <a:t> Từng là thủ khoa kỳ thi đại học, được người người ca tụng, Liu Qui </a:t>
            </a:r>
            <a:r>
              <a:rPr lang="en-US" sz="1600" b="1"/>
              <a:t>khó chấp nhận việc làm nhân viên cấp thấp.(2)</a:t>
            </a:r>
            <a:endParaRPr/>
          </a:p>
          <a:p>
            <a:pPr marL="0" indent="0">
              <a:lnSpc>
                <a:spcPct val="100000"/>
              </a:lnSpc>
              <a:spcBef>
                <a:spcPts val="0"/>
              </a:spcBef>
              <a:buSzPts val="3200"/>
              <a:buNone/>
            </a:pPr>
            <a:endParaRPr sz="1600"/>
          </a:p>
        </p:txBody>
      </p:sp>
      <p:sp>
        <p:nvSpPr>
          <p:cNvPr id="234" name="Google Shape;234;p76"/>
          <p:cNvSpPr txBox="1"/>
          <p:nvPr/>
        </p:nvSpPr>
        <p:spPr>
          <a:xfrm>
            <a:off x="2124765" y="5828748"/>
            <a:ext cx="8229600" cy="472440"/>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S</a:t>
            </a:r>
            <a:r>
              <a:rPr lang="en-US" sz="1300">
                <a:solidFill>
                  <a:schemeClr val="dk1"/>
                </a:solidFill>
                <a:latin typeface="Arial"/>
                <a:ea typeface="Arial"/>
                <a:cs typeface="Arial"/>
                <a:sym typeface="Arial"/>
              </a:rPr>
              <a:t>ource:</a:t>
            </a:r>
            <a:r>
              <a:rPr lang="en-US" sz="1300">
                <a:solidFill>
                  <a:srgbClr val="000000"/>
                </a:solidFill>
                <a:latin typeface="Arial"/>
                <a:ea typeface="Arial"/>
                <a:cs typeface="Arial"/>
                <a:sym typeface="Arial"/>
              </a:rPr>
              <a:t>https://zingnews.vn/thu-khoa-thi-dai-hoc-o-trung-quoc-thanh-ke-an-bam-suot-9-nam-post1331626.html</a:t>
            </a:r>
            <a:endParaRPr sz="300"/>
          </a:p>
          <a:p>
            <a:pPr>
              <a:buClr>
                <a:srgbClr val="000000"/>
              </a:buClr>
              <a:buSzPts val="2400"/>
            </a:pPr>
            <a:endParaRPr sz="2400">
              <a:solidFill>
                <a:schemeClr val="dk1"/>
              </a:solidFill>
              <a:latin typeface="Arial"/>
              <a:ea typeface="Arial"/>
              <a:cs typeface="Arial"/>
              <a:sym typeface="Arial"/>
            </a:endParaRPr>
          </a:p>
        </p:txBody>
      </p:sp>
      <p:sp>
        <p:nvSpPr>
          <p:cNvPr id="235" name="Google Shape;235;p76"/>
          <p:cNvSpPr txBox="1"/>
          <p:nvPr/>
        </p:nvSpPr>
        <p:spPr>
          <a:xfrm>
            <a:off x="2113722" y="3261140"/>
            <a:ext cx="8229600" cy="1371600"/>
          </a:xfrm>
          <a:prstGeom prst="rect">
            <a:avLst/>
          </a:prstGeom>
          <a:noFill/>
          <a:ln>
            <a:noFill/>
          </a:ln>
        </p:spPr>
        <p:txBody>
          <a:bodyPr spcFirstLastPara="1" wrap="square" lIns="91425" tIns="45700" rIns="91425" bIns="45700" anchor="t" anchorCtr="0">
            <a:noAutofit/>
          </a:bodyPr>
          <a:lstStyle/>
          <a:p>
            <a:r>
              <a:rPr lang="en-US" sz="2200" u="sng">
                <a:solidFill>
                  <a:schemeClr val="dk1"/>
                </a:solidFill>
                <a:latin typeface="Times New Roman"/>
                <a:ea typeface="Times New Roman"/>
                <a:cs typeface="Times New Roman"/>
                <a:sym typeface="Times New Roman"/>
              </a:rPr>
              <a:t>Brief explanation</a:t>
            </a:r>
            <a:r>
              <a:rPr lang="en-US" sz="2200">
                <a:solidFill>
                  <a:schemeClr val="dk1"/>
                </a:solidFill>
                <a:latin typeface="Times New Roman"/>
                <a:ea typeface="Times New Roman"/>
                <a:cs typeface="Times New Roman"/>
                <a:sym typeface="Times New Roman"/>
              </a:rPr>
              <a:t>: </a:t>
            </a:r>
            <a:r>
              <a:rPr lang="en-US" sz="2200">
                <a:solidFill>
                  <a:srgbClr val="000000"/>
                </a:solidFill>
                <a:latin typeface="Times New Roman"/>
                <a:ea typeface="Times New Roman"/>
                <a:cs typeface="Times New Roman"/>
                <a:sym typeface="Times New Roman"/>
              </a:rPr>
              <a:t>He only thinks about how the company pays him but doesn’t think how much he will and can contribute to the company.</a:t>
            </a:r>
            <a:endParaRPr/>
          </a:p>
          <a:p>
            <a:pPr>
              <a:buClr>
                <a:srgbClr val="000000"/>
              </a:buClr>
              <a:buSzPts val="2400"/>
            </a:pPr>
            <a:endParaRPr sz="2400">
              <a:solidFill>
                <a:schemeClr val="dk1"/>
              </a:solidFill>
              <a:latin typeface="Arial"/>
              <a:ea typeface="Arial"/>
              <a:cs typeface="Arial"/>
              <a:sym typeface="Arial"/>
            </a:endParaRPr>
          </a:p>
        </p:txBody>
      </p:sp>
      <p:sp>
        <p:nvSpPr>
          <p:cNvPr id="236" name="Google Shape;236;p76"/>
          <p:cNvSpPr txBox="1"/>
          <p:nvPr/>
        </p:nvSpPr>
        <p:spPr>
          <a:xfrm>
            <a:off x="2062369" y="2857500"/>
            <a:ext cx="8608390" cy="677108"/>
          </a:xfrm>
          <a:prstGeom prst="rect">
            <a:avLst/>
          </a:prstGeom>
          <a:noFill/>
          <a:ln>
            <a:noFill/>
          </a:ln>
        </p:spPr>
        <p:txBody>
          <a:bodyPr spcFirstLastPara="1" wrap="square" lIns="91425" tIns="45700" rIns="91425" bIns="45700" anchor="t" anchorCtr="0">
            <a:spAutoFit/>
          </a:bodyPr>
          <a:lstStyle/>
          <a:p>
            <a:r>
              <a:rPr lang="en-US" sz="2400" b="1">
                <a:solidFill>
                  <a:srgbClr val="000000"/>
                </a:solidFill>
                <a:latin typeface="Times New Roman"/>
                <a:ea typeface="Times New Roman"/>
                <a:cs typeface="Times New Roman"/>
                <a:sym typeface="Times New Roman"/>
              </a:rPr>
              <a:t>(1):Self-serving bias:</a:t>
            </a:r>
            <a:endParaRPr sz="2400">
              <a:solidFill>
                <a:srgbClr val="000000"/>
              </a:solidFill>
              <a:latin typeface="Times New Roman"/>
              <a:ea typeface="Times New Roman"/>
              <a:cs typeface="Times New Roman"/>
              <a:sym typeface="Times New Roman"/>
            </a:endParaRPr>
          </a:p>
          <a:p>
            <a:endParaRPr sz="1400">
              <a:solidFill>
                <a:srgbClr val="000000"/>
              </a:solidFill>
              <a:latin typeface="Arial"/>
              <a:ea typeface="Arial"/>
              <a:cs typeface="Arial"/>
              <a:sym typeface="Arial"/>
            </a:endParaRPr>
          </a:p>
        </p:txBody>
      </p:sp>
      <p:sp>
        <p:nvSpPr>
          <p:cNvPr id="237" name="Google Shape;237;p76"/>
          <p:cNvSpPr txBox="1"/>
          <p:nvPr/>
        </p:nvSpPr>
        <p:spPr>
          <a:xfrm>
            <a:off x="2194893" y="4045804"/>
            <a:ext cx="8199782" cy="2031285"/>
          </a:xfrm>
          <a:prstGeom prst="rect">
            <a:avLst/>
          </a:prstGeom>
          <a:noFill/>
          <a:ln>
            <a:noFill/>
          </a:ln>
        </p:spPr>
        <p:txBody>
          <a:bodyPr spcFirstLastPara="1" wrap="square" lIns="91425" tIns="45700" rIns="91425" bIns="45700" anchor="t" anchorCtr="0">
            <a:spAutoFit/>
          </a:bodyPr>
          <a:lstStyle/>
          <a:p>
            <a:r>
              <a:rPr lang="en-US" sz="2400" b="1">
                <a:solidFill>
                  <a:srgbClr val="000000"/>
                </a:solidFill>
                <a:latin typeface="Times New Roman"/>
                <a:ea typeface="Times New Roman"/>
                <a:cs typeface="Times New Roman"/>
                <a:sym typeface="Times New Roman"/>
              </a:rPr>
              <a:t>(2):Self-interested thinking:</a:t>
            </a:r>
            <a:endParaRPr/>
          </a:p>
          <a:p>
            <a:r>
              <a:rPr lang="en-US" sz="2200" u="sng">
                <a:solidFill>
                  <a:srgbClr val="000000"/>
                </a:solidFill>
                <a:latin typeface="Times New Roman"/>
                <a:ea typeface="Times New Roman"/>
                <a:cs typeface="Times New Roman"/>
                <a:sym typeface="Times New Roman"/>
              </a:rPr>
              <a:t>Brief explanation:</a:t>
            </a:r>
            <a:r>
              <a:rPr lang="en-US" sz="2200">
                <a:solidFill>
                  <a:srgbClr val="000000"/>
                </a:solidFill>
                <a:latin typeface="Times New Roman"/>
                <a:ea typeface="Times New Roman"/>
                <a:cs typeface="Times New Roman"/>
                <a:sym typeface="Times New Roman"/>
              </a:rPr>
              <a:t> He overrated his ability and skills </a:t>
            </a:r>
            <a:r>
              <a:rPr lang="en-US" sz="2200" err="1">
                <a:solidFill>
                  <a:srgbClr val="000000"/>
                </a:solidFill>
                <a:latin typeface="Times New Roman"/>
                <a:ea typeface="Times New Roman"/>
                <a:cs typeface="Times New Roman"/>
                <a:sym typeface="Times New Roman"/>
              </a:rPr>
              <a:t>eventhou</a:t>
            </a:r>
            <a:r>
              <a:rPr lang="en-US" sz="2200">
                <a:solidFill>
                  <a:srgbClr val="000000"/>
                </a:solidFill>
                <a:latin typeface="Times New Roman"/>
                <a:ea typeface="Times New Roman"/>
                <a:cs typeface="Times New Roman"/>
                <a:sym typeface="Times New Roman"/>
              </a:rPr>
              <a:t> he has never taken a job before. He also denied the fact that he has to start from the bottom in order to get to the higher position despite his lack of experience.</a:t>
            </a:r>
            <a:endParaRPr sz="1400">
              <a:solidFill>
                <a:srgbClr val="000000"/>
              </a:solidFill>
              <a:latin typeface="Times New Roman"/>
              <a:ea typeface="Times New Roman"/>
              <a:cs typeface="Times New Roman"/>
              <a:sym typeface="Times New Roman"/>
            </a:endParaRPr>
          </a:p>
          <a:p>
            <a:endParaRPr sz="140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1" y="6091278"/>
            <a:ext cx="8915399" cy="523220"/>
          </a:xfrm>
          <a:prstGeom prst="rect">
            <a:avLst/>
          </a:prstGeom>
          <a:noFill/>
        </p:spPr>
        <p:txBody>
          <a:bodyPr wrap="square" rtlCol="0">
            <a:spAutoFit/>
          </a:bodyPr>
          <a:lstStyle/>
          <a:p>
            <a:pPr algn="ctr"/>
            <a:r>
              <a:rPr lang="en-US" sz="2800" b="1">
                <a:solidFill>
                  <a:srgbClr val="FF0000"/>
                </a:solidFill>
              </a:rPr>
              <a:t>Nope, only unsupported </a:t>
            </a:r>
            <a:r>
              <a:rPr lang="en-US" sz="2800" b="1" err="1">
                <a:solidFill>
                  <a:srgbClr val="FF0000"/>
                </a:solidFill>
              </a:rPr>
              <a:t>assersions</a:t>
            </a:r>
            <a:r>
              <a:rPr lang="en-US" sz="2800" b="1">
                <a:solidFill>
                  <a:srgbClr val="FF0000"/>
                </a:solidFill>
              </a:rPr>
              <a:t> and greetings</a:t>
            </a:r>
          </a:p>
        </p:txBody>
      </p:sp>
      <p:pic>
        <p:nvPicPr>
          <p:cNvPr id="2" name="Happy New Year">
            <a:hlinkClick r:id="" action="ppaction://media"/>
            <a:extLst>
              <a:ext uri="{FF2B5EF4-FFF2-40B4-BE49-F238E27FC236}">
                <a16:creationId xmlns:a16="http://schemas.microsoft.com/office/drawing/2014/main" id="{402C21A1-D460-4564-9152-3EAFA9B4D1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39200" y="270301"/>
            <a:ext cx="609600" cy="609600"/>
          </a:xfrm>
          <a:prstGeom prst="rect">
            <a:avLst/>
          </a:prstGeom>
        </p:spPr>
      </p:pic>
      <p:pic>
        <p:nvPicPr>
          <p:cNvPr id="4" name="Picture 3">
            <a:extLst>
              <a:ext uri="{FF2B5EF4-FFF2-40B4-BE49-F238E27FC236}">
                <a16:creationId xmlns:a16="http://schemas.microsoft.com/office/drawing/2014/main" id="{7E83A712-048A-43A4-B4C9-89ED5A85E531}"/>
              </a:ext>
            </a:extLst>
          </p:cNvPr>
          <p:cNvPicPr>
            <a:picLocks noChangeAspect="1"/>
          </p:cNvPicPr>
          <p:nvPr/>
        </p:nvPicPr>
        <p:blipFill>
          <a:blip r:embed="rId5"/>
          <a:stretch>
            <a:fillRect/>
          </a:stretch>
        </p:blipFill>
        <p:spPr>
          <a:xfrm>
            <a:off x="692885" y="1966912"/>
            <a:ext cx="4382838" cy="2924175"/>
          </a:xfrm>
          <a:prstGeom prst="rect">
            <a:avLst/>
          </a:prstGeom>
        </p:spPr>
      </p:pic>
      <p:sp>
        <p:nvSpPr>
          <p:cNvPr id="10" name="TextBox 9">
            <a:extLst>
              <a:ext uri="{FF2B5EF4-FFF2-40B4-BE49-F238E27FC236}">
                <a16:creationId xmlns:a16="http://schemas.microsoft.com/office/drawing/2014/main" id="{83CF6165-DBB7-43BD-9560-7B870417BB08}"/>
              </a:ext>
            </a:extLst>
          </p:cNvPr>
          <p:cNvSpPr txBox="1"/>
          <p:nvPr/>
        </p:nvSpPr>
        <p:spPr>
          <a:xfrm>
            <a:off x="6096000" y="1080185"/>
            <a:ext cx="4768850" cy="4801314"/>
          </a:xfrm>
          <a:prstGeom prst="rect">
            <a:avLst/>
          </a:prstGeom>
          <a:noFill/>
        </p:spPr>
        <p:txBody>
          <a:bodyPr wrap="square">
            <a:spAutoFit/>
          </a:bodyPr>
          <a:lstStyle/>
          <a:p>
            <a:r>
              <a:rPr lang="en-US"/>
              <a:t>Oh yes, man is a fool</a:t>
            </a:r>
          </a:p>
          <a:p>
            <a:endParaRPr lang="en-US"/>
          </a:p>
          <a:p>
            <a:r>
              <a:rPr lang="en-US"/>
              <a:t>And he thinks he’ll be okay</a:t>
            </a:r>
          </a:p>
          <a:p>
            <a:endParaRPr lang="en-US"/>
          </a:p>
          <a:p>
            <a:r>
              <a:rPr lang="en-US"/>
              <a:t>Dragging on, feet of clay</a:t>
            </a:r>
          </a:p>
          <a:p>
            <a:endParaRPr lang="en-US"/>
          </a:p>
          <a:p>
            <a:r>
              <a:rPr lang="en-US"/>
              <a:t>Never knowing he’s astray</a:t>
            </a:r>
          </a:p>
          <a:p>
            <a:endParaRPr lang="en-US"/>
          </a:p>
          <a:p>
            <a:r>
              <a:rPr lang="en-US"/>
              <a:t>Keeps on going anyway…</a:t>
            </a:r>
          </a:p>
          <a:p>
            <a:endParaRPr lang="en-US"/>
          </a:p>
          <a:p>
            <a:r>
              <a:rPr lang="en-US"/>
              <a:t>Happy new year</a:t>
            </a:r>
          </a:p>
          <a:p>
            <a:endParaRPr lang="en-US"/>
          </a:p>
          <a:p>
            <a:r>
              <a:rPr lang="en-US"/>
              <a:t>Happy new year</a:t>
            </a:r>
          </a:p>
          <a:p>
            <a:endParaRPr lang="en-US"/>
          </a:p>
          <a:p>
            <a:r>
              <a:rPr lang="en-US"/>
              <a:t>May we all have a vision now and then</a:t>
            </a:r>
          </a:p>
          <a:p>
            <a:endParaRPr lang="en-US"/>
          </a:p>
          <a:p>
            <a:r>
              <a:rPr lang="en-US"/>
              <a:t>Of a world where every neighbor is a friend</a:t>
            </a:r>
          </a:p>
        </p:txBody>
      </p:sp>
      <p:sp>
        <p:nvSpPr>
          <p:cNvPr id="7" name="TextBox 6">
            <a:extLst>
              <a:ext uri="{FF2B5EF4-FFF2-40B4-BE49-F238E27FC236}">
                <a16:creationId xmlns:a16="http://schemas.microsoft.com/office/drawing/2014/main" id="{BCE26F6B-0304-40D1-BDF2-A8B72B75C214}"/>
              </a:ext>
            </a:extLst>
          </p:cNvPr>
          <p:cNvSpPr txBox="1"/>
          <p:nvPr/>
        </p:nvSpPr>
        <p:spPr>
          <a:xfrm>
            <a:off x="3440264" y="304801"/>
            <a:ext cx="4605688" cy="461665"/>
          </a:xfrm>
          <a:prstGeom prst="rect">
            <a:avLst/>
          </a:prstGeom>
          <a:noFill/>
        </p:spPr>
        <p:txBody>
          <a:bodyPr wrap="square">
            <a:spAutoFit/>
          </a:bodyPr>
          <a:lstStyle/>
          <a:p>
            <a:pPr marL="12700" algn="ctr">
              <a:spcBef>
                <a:spcPts val="100"/>
              </a:spcBef>
            </a:pPr>
            <a:r>
              <a:rPr lang="en-US" sz="2400" b="1">
                <a:solidFill>
                  <a:srgbClr val="120479"/>
                </a:solidFill>
                <a:latin typeface="Arial"/>
                <a:cs typeface="Arial"/>
              </a:rPr>
              <a:t>Is there any argument?</a:t>
            </a:r>
            <a:endParaRPr lang="en-US" sz="2400" b="1">
              <a:latin typeface="Arial"/>
              <a:cs typeface="Arial"/>
            </a:endParaRPr>
          </a:p>
        </p:txBody>
      </p:sp>
    </p:spTree>
    <p:extLst>
      <p:ext uri="{BB962C8B-B14F-4D97-AF65-F5344CB8AC3E}">
        <p14:creationId xmlns:p14="http://schemas.microsoft.com/office/powerpoint/2010/main" val="25666721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993"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bldLst>
      <p:bldP spid="5"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11E76E-F653-4D78-A35C-79AB5087A800}"/>
              </a:ext>
            </a:extLst>
          </p:cNvPr>
          <p:cNvSpPr>
            <a:spLocks noGrp="1"/>
          </p:cNvSpPr>
          <p:nvPr>
            <p:ph idx="1"/>
          </p:nvPr>
        </p:nvSpPr>
        <p:spPr>
          <a:xfrm>
            <a:off x="5486399" y="1797641"/>
            <a:ext cx="5666433" cy="2776520"/>
          </a:xfrm>
        </p:spPr>
        <p:txBody>
          <a:bodyPr vert="horz" lIns="91440" tIns="45720" rIns="91440" bIns="45720" rtlCol="0" anchor="t">
            <a:normAutofit/>
          </a:bodyPr>
          <a:lstStyle/>
          <a:p>
            <a:pPr marL="0" indent="0">
              <a:lnSpc>
                <a:spcPct val="150000"/>
              </a:lnSpc>
              <a:buNone/>
            </a:pPr>
            <a:r>
              <a:rPr lang="en-US" sz="2000" b="0" i="0">
                <a:effectLst/>
                <a:latin typeface="Arial"/>
                <a:cs typeface="Arial"/>
              </a:rPr>
              <a:t>Tell me how am I supposed to live without you</a:t>
            </a:r>
            <a:br>
              <a:rPr lang="en-US" sz="2000"/>
            </a:br>
            <a:r>
              <a:rPr lang="en-US" sz="2000" b="0" i="0" u="sng">
                <a:effectLst/>
                <a:latin typeface="Arial"/>
                <a:cs typeface="Arial"/>
              </a:rPr>
              <a:t>Now that I've been </a:t>
            </a:r>
            <a:r>
              <a:rPr lang="en-US" sz="2000" b="0" i="0" u="sng" err="1">
                <a:effectLst/>
                <a:latin typeface="Arial"/>
                <a:cs typeface="Arial"/>
              </a:rPr>
              <a:t>lovin</a:t>
            </a:r>
            <a:r>
              <a:rPr lang="en-US" sz="2000" b="0" i="0" u="sng">
                <a:effectLst/>
                <a:latin typeface="Arial"/>
                <a:cs typeface="Arial"/>
              </a:rPr>
              <a:t>' you so long</a:t>
            </a:r>
            <a:br>
              <a:rPr lang="en-US" sz="2000"/>
            </a:br>
            <a:r>
              <a:rPr lang="en-US" sz="2000" b="0" i="0">
                <a:effectLst/>
                <a:latin typeface="Arial"/>
                <a:cs typeface="Arial"/>
              </a:rPr>
              <a:t>How am I supposed to live without you</a:t>
            </a:r>
            <a:br>
              <a:rPr lang="en-US" sz="2000"/>
            </a:br>
            <a:r>
              <a:rPr lang="en-US" sz="2000" b="0" i="0">
                <a:effectLst/>
                <a:latin typeface="Arial"/>
                <a:cs typeface="Arial"/>
              </a:rPr>
              <a:t>How am I supposed to carry on</a:t>
            </a:r>
            <a:br>
              <a:rPr lang="en-US" sz="2000"/>
            </a:br>
            <a:r>
              <a:rPr lang="en-US" sz="2000" b="0" i="0" u="sng">
                <a:effectLst/>
                <a:latin typeface="Arial"/>
                <a:cs typeface="Arial"/>
              </a:rPr>
              <a:t>When all that I've been </a:t>
            </a:r>
            <a:r>
              <a:rPr lang="en-US" sz="2000" b="0" i="0" u="sng" err="1">
                <a:effectLst/>
                <a:latin typeface="Arial"/>
                <a:cs typeface="Arial"/>
              </a:rPr>
              <a:t>livin</a:t>
            </a:r>
            <a:r>
              <a:rPr lang="en-US" sz="2000" b="0" i="0" u="sng">
                <a:effectLst/>
                <a:latin typeface="Arial"/>
                <a:cs typeface="Arial"/>
              </a:rPr>
              <a:t>' for is </a:t>
            </a:r>
            <a:r>
              <a:rPr lang="vi-VN" sz="2000" b="0" i="0" u="sng" err="1">
                <a:effectLst/>
                <a:latin typeface="Arial"/>
                <a:cs typeface="Arial"/>
              </a:rPr>
              <a:t>gone</a:t>
            </a:r>
            <a:r>
              <a:rPr lang="vi-VN" sz="2400" b="0" i="0" u="sng">
                <a:effectLst/>
                <a:latin typeface="Arial"/>
                <a:cs typeface="Arial"/>
              </a:rPr>
              <a:t>.</a:t>
            </a:r>
            <a:endParaRPr lang="en-US" sz="2400" u="sng">
              <a:latin typeface="Arial"/>
              <a:cs typeface="Arial"/>
            </a:endParaRPr>
          </a:p>
        </p:txBody>
      </p:sp>
      <p:pic>
        <p:nvPicPr>
          <p:cNvPr id="4" name="How am I supposed to live without you">
            <a:hlinkClick r:id="" action="ppaction://media"/>
            <a:extLst>
              <a:ext uri="{FF2B5EF4-FFF2-40B4-BE49-F238E27FC236}">
                <a16:creationId xmlns:a16="http://schemas.microsoft.com/office/drawing/2014/main" id="{1218F783-9924-4334-92F1-581705EB62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18171" y="210824"/>
            <a:ext cx="609600" cy="609600"/>
          </a:xfrm>
          <a:prstGeom prst="rect">
            <a:avLst/>
          </a:prstGeom>
        </p:spPr>
      </p:pic>
      <p:sp>
        <p:nvSpPr>
          <p:cNvPr id="5" name="TextBox 4">
            <a:extLst>
              <a:ext uri="{FF2B5EF4-FFF2-40B4-BE49-F238E27FC236}">
                <a16:creationId xmlns:a16="http://schemas.microsoft.com/office/drawing/2014/main" id="{8BD35669-9778-477F-B477-A270ADD023B7}"/>
              </a:ext>
            </a:extLst>
          </p:cNvPr>
          <p:cNvSpPr txBox="1"/>
          <p:nvPr/>
        </p:nvSpPr>
        <p:spPr>
          <a:xfrm>
            <a:off x="3440264" y="304801"/>
            <a:ext cx="4605688" cy="461665"/>
          </a:xfrm>
          <a:prstGeom prst="rect">
            <a:avLst/>
          </a:prstGeom>
          <a:noFill/>
        </p:spPr>
        <p:txBody>
          <a:bodyPr wrap="square">
            <a:spAutoFit/>
          </a:bodyPr>
          <a:lstStyle/>
          <a:p>
            <a:pPr marL="12700" algn="ctr">
              <a:spcBef>
                <a:spcPts val="100"/>
              </a:spcBef>
            </a:pPr>
            <a:r>
              <a:rPr lang="en-US" sz="2400" b="1">
                <a:solidFill>
                  <a:srgbClr val="120479"/>
                </a:solidFill>
                <a:latin typeface="Arial"/>
                <a:cs typeface="Arial"/>
              </a:rPr>
              <a:t>Is there any argument?</a:t>
            </a:r>
            <a:endParaRPr lang="en-US" sz="2400" b="1">
              <a:latin typeface="Arial"/>
              <a:cs typeface="Arial"/>
            </a:endParaRPr>
          </a:p>
        </p:txBody>
      </p:sp>
      <p:pic>
        <p:nvPicPr>
          <p:cNvPr id="10" name="Picture 9">
            <a:extLst>
              <a:ext uri="{FF2B5EF4-FFF2-40B4-BE49-F238E27FC236}">
                <a16:creationId xmlns:a16="http://schemas.microsoft.com/office/drawing/2014/main" id="{3612548F-01CD-4EB2-BA03-13772CFC7157}"/>
              </a:ext>
            </a:extLst>
          </p:cNvPr>
          <p:cNvPicPr>
            <a:picLocks noChangeAspect="1"/>
          </p:cNvPicPr>
          <p:nvPr/>
        </p:nvPicPr>
        <p:blipFill>
          <a:blip r:embed="rId6"/>
          <a:stretch>
            <a:fillRect/>
          </a:stretch>
        </p:blipFill>
        <p:spPr>
          <a:xfrm>
            <a:off x="1364211" y="1045027"/>
            <a:ext cx="2900738" cy="3998511"/>
          </a:xfrm>
          <a:prstGeom prst="rect">
            <a:avLst/>
          </a:prstGeom>
        </p:spPr>
      </p:pic>
      <p:sp>
        <p:nvSpPr>
          <p:cNvPr id="11" name="TextBox 10">
            <a:extLst>
              <a:ext uri="{FF2B5EF4-FFF2-40B4-BE49-F238E27FC236}">
                <a16:creationId xmlns:a16="http://schemas.microsoft.com/office/drawing/2014/main" id="{596A251E-189C-4D99-8B42-CC9E9979C72B}"/>
              </a:ext>
            </a:extLst>
          </p:cNvPr>
          <p:cNvSpPr txBox="1"/>
          <p:nvPr/>
        </p:nvSpPr>
        <p:spPr>
          <a:xfrm>
            <a:off x="1554146" y="6074713"/>
            <a:ext cx="8915399" cy="523220"/>
          </a:xfrm>
          <a:prstGeom prst="rect">
            <a:avLst/>
          </a:prstGeom>
          <a:noFill/>
        </p:spPr>
        <p:txBody>
          <a:bodyPr wrap="square" rtlCol="0">
            <a:spAutoFit/>
          </a:bodyPr>
          <a:lstStyle/>
          <a:p>
            <a:pPr algn="ctr"/>
            <a:r>
              <a:rPr lang="en-US" sz="2800" b="1">
                <a:solidFill>
                  <a:srgbClr val="FF0000"/>
                </a:solidFill>
              </a:rPr>
              <a:t>Yep, there are two arguments</a:t>
            </a:r>
            <a:r>
              <a:rPr lang="vi-VN" sz="2800" b="1">
                <a:solidFill>
                  <a:srgbClr val="FF0000"/>
                </a:solidFill>
              </a:rPr>
              <a:t>.</a:t>
            </a:r>
            <a:endParaRPr lang="en-US" sz="2800" b="1">
              <a:solidFill>
                <a:srgbClr val="FF0000"/>
              </a:solidFill>
            </a:endParaRPr>
          </a:p>
        </p:txBody>
      </p:sp>
    </p:spTree>
    <p:extLst>
      <p:ext uri="{BB962C8B-B14F-4D97-AF65-F5344CB8AC3E}">
        <p14:creationId xmlns:p14="http://schemas.microsoft.com/office/powerpoint/2010/main" val="32285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0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BBFCEBC-7FD8-42E0-B5ED-360B5A5C277F}"/>
              </a:ext>
            </a:extLst>
          </p:cNvPr>
          <p:cNvSpPr txBox="1"/>
          <p:nvPr/>
        </p:nvSpPr>
        <p:spPr>
          <a:xfrm>
            <a:off x="3553602" y="113437"/>
            <a:ext cx="4605688" cy="461665"/>
          </a:xfrm>
          <a:prstGeom prst="rect">
            <a:avLst/>
          </a:prstGeom>
          <a:noFill/>
        </p:spPr>
        <p:txBody>
          <a:bodyPr wrap="square">
            <a:spAutoFit/>
          </a:bodyPr>
          <a:lstStyle/>
          <a:p>
            <a:pPr marL="12700" algn="ctr">
              <a:spcBef>
                <a:spcPts val="100"/>
              </a:spcBef>
            </a:pPr>
            <a:r>
              <a:rPr lang="en-US" sz="2400" b="1">
                <a:solidFill>
                  <a:srgbClr val="120479"/>
                </a:solidFill>
                <a:latin typeface="Arial"/>
                <a:cs typeface="Arial"/>
              </a:rPr>
              <a:t>Is there any argument?</a:t>
            </a:r>
            <a:endParaRPr lang="en-US" sz="2400" b="1">
              <a:latin typeface="Arial"/>
              <a:cs typeface="Arial"/>
            </a:endParaRPr>
          </a:p>
        </p:txBody>
      </p:sp>
      <p:sp>
        <p:nvSpPr>
          <p:cNvPr id="11" name="TextBox 10">
            <a:extLst>
              <a:ext uri="{FF2B5EF4-FFF2-40B4-BE49-F238E27FC236}">
                <a16:creationId xmlns:a16="http://schemas.microsoft.com/office/drawing/2014/main" id="{5D364683-691D-443C-B0AF-C41E9ACAE498}"/>
              </a:ext>
            </a:extLst>
          </p:cNvPr>
          <p:cNvSpPr txBox="1"/>
          <p:nvPr/>
        </p:nvSpPr>
        <p:spPr>
          <a:xfrm>
            <a:off x="980700" y="5810326"/>
            <a:ext cx="8915399" cy="523220"/>
          </a:xfrm>
          <a:prstGeom prst="rect">
            <a:avLst/>
          </a:prstGeom>
          <a:noFill/>
        </p:spPr>
        <p:txBody>
          <a:bodyPr wrap="square" rtlCol="0">
            <a:spAutoFit/>
          </a:bodyPr>
          <a:lstStyle/>
          <a:p>
            <a:pPr algn="ctr"/>
            <a:r>
              <a:rPr lang="en-US" sz="2800" b="1">
                <a:solidFill>
                  <a:srgbClr val="FF0000"/>
                </a:solidFill>
              </a:rPr>
              <a:t>Yep, there is an argument</a:t>
            </a:r>
            <a:r>
              <a:rPr lang="vi-VN" sz="2800" b="1">
                <a:solidFill>
                  <a:srgbClr val="FF0000"/>
                </a:solidFill>
              </a:rPr>
              <a:t>.</a:t>
            </a:r>
            <a:endParaRPr lang="en-US" sz="2800" b="1">
              <a:solidFill>
                <a:srgbClr val="FF0000"/>
              </a:solidFill>
            </a:endParaRPr>
          </a:p>
        </p:txBody>
      </p:sp>
      <p:sp>
        <p:nvSpPr>
          <p:cNvPr id="12" name="TextBox 11">
            <a:extLst>
              <a:ext uri="{FF2B5EF4-FFF2-40B4-BE49-F238E27FC236}">
                <a16:creationId xmlns:a16="http://schemas.microsoft.com/office/drawing/2014/main" id="{0A13DD66-FA1A-4E24-ADC9-3E45D88DE021}"/>
              </a:ext>
            </a:extLst>
          </p:cNvPr>
          <p:cNvSpPr txBox="1"/>
          <p:nvPr/>
        </p:nvSpPr>
        <p:spPr>
          <a:xfrm>
            <a:off x="8516356" y="1469148"/>
            <a:ext cx="2563281" cy="523220"/>
          </a:xfrm>
          <a:prstGeom prst="rect">
            <a:avLst/>
          </a:prstGeom>
          <a:noFill/>
        </p:spPr>
        <p:txBody>
          <a:bodyPr wrap="square" rtlCol="0">
            <a:spAutoFit/>
          </a:bodyPr>
          <a:lstStyle/>
          <a:p>
            <a:pPr algn="ctr"/>
            <a:r>
              <a:rPr lang="en-US" sz="2800" b="1">
                <a:solidFill>
                  <a:srgbClr val="FF0000"/>
                </a:solidFill>
              </a:rPr>
              <a:t>suggestions</a:t>
            </a:r>
          </a:p>
        </p:txBody>
      </p:sp>
      <p:sp>
        <p:nvSpPr>
          <p:cNvPr id="13" name="TextBox 12">
            <a:extLst>
              <a:ext uri="{FF2B5EF4-FFF2-40B4-BE49-F238E27FC236}">
                <a16:creationId xmlns:a16="http://schemas.microsoft.com/office/drawing/2014/main" id="{81460D6E-73F1-4617-BF70-71677C872C55}"/>
              </a:ext>
            </a:extLst>
          </p:cNvPr>
          <p:cNvSpPr txBox="1"/>
          <p:nvPr/>
        </p:nvSpPr>
        <p:spPr>
          <a:xfrm>
            <a:off x="8516356" y="2602030"/>
            <a:ext cx="2362200" cy="523220"/>
          </a:xfrm>
          <a:prstGeom prst="rect">
            <a:avLst/>
          </a:prstGeom>
          <a:noFill/>
        </p:spPr>
        <p:txBody>
          <a:bodyPr wrap="square" rtlCol="0">
            <a:spAutoFit/>
          </a:bodyPr>
          <a:lstStyle/>
          <a:p>
            <a:pPr algn="ctr"/>
            <a:r>
              <a:rPr lang="en-US" sz="2800" b="1">
                <a:solidFill>
                  <a:srgbClr val="FF0000"/>
                </a:solidFill>
              </a:rPr>
              <a:t>premise 1</a:t>
            </a:r>
          </a:p>
        </p:txBody>
      </p:sp>
      <p:sp>
        <p:nvSpPr>
          <p:cNvPr id="20" name="Right Bracket 19">
            <a:extLst>
              <a:ext uri="{FF2B5EF4-FFF2-40B4-BE49-F238E27FC236}">
                <a16:creationId xmlns:a16="http://schemas.microsoft.com/office/drawing/2014/main" id="{A22329EC-8C21-42A5-80B6-670115880328}"/>
              </a:ext>
            </a:extLst>
          </p:cNvPr>
          <p:cNvSpPr/>
          <p:nvPr/>
        </p:nvSpPr>
        <p:spPr>
          <a:xfrm>
            <a:off x="7906241" y="1438595"/>
            <a:ext cx="166947" cy="635069"/>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B7E17938-2A26-4F3F-84AB-AC65391DC3FF}"/>
              </a:ext>
            </a:extLst>
          </p:cNvPr>
          <p:cNvSpPr txBox="1"/>
          <p:nvPr/>
        </p:nvSpPr>
        <p:spPr>
          <a:xfrm>
            <a:off x="8516356" y="3020413"/>
            <a:ext cx="2362200" cy="523220"/>
          </a:xfrm>
          <a:prstGeom prst="rect">
            <a:avLst/>
          </a:prstGeom>
          <a:noFill/>
        </p:spPr>
        <p:txBody>
          <a:bodyPr wrap="square" rtlCol="0">
            <a:spAutoFit/>
          </a:bodyPr>
          <a:lstStyle/>
          <a:p>
            <a:pPr algn="ctr"/>
            <a:r>
              <a:rPr lang="en-US" sz="2800" b="1">
                <a:solidFill>
                  <a:srgbClr val="FF0000"/>
                </a:solidFill>
              </a:rPr>
              <a:t>premise 2</a:t>
            </a:r>
          </a:p>
        </p:txBody>
      </p:sp>
      <p:sp>
        <p:nvSpPr>
          <p:cNvPr id="15" name="TextBox 14">
            <a:extLst>
              <a:ext uri="{FF2B5EF4-FFF2-40B4-BE49-F238E27FC236}">
                <a16:creationId xmlns:a16="http://schemas.microsoft.com/office/drawing/2014/main" id="{7A5A8C7A-C977-4382-B074-F76B494C72A5}"/>
              </a:ext>
            </a:extLst>
          </p:cNvPr>
          <p:cNvSpPr txBox="1"/>
          <p:nvPr/>
        </p:nvSpPr>
        <p:spPr>
          <a:xfrm>
            <a:off x="8528388" y="3526185"/>
            <a:ext cx="2362200" cy="523220"/>
          </a:xfrm>
          <a:prstGeom prst="rect">
            <a:avLst/>
          </a:prstGeom>
          <a:noFill/>
        </p:spPr>
        <p:txBody>
          <a:bodyPr wrap="square" rtlCol="0">
            <a:spAutoFit/>
          </a:bodyPr>
          <a:lstStyle/>
          <a:p>
            <a:pPr algn="ctr"/>
            <a:r>
              <a:rPr lang="en-US" sz="2800" b="1">
                <a:solidFill>
                  <a:srgbClr val="FF0000"/>
                </a:solidFill>
              </a:rPr>
              <a:t>conclusion</a:t>
            </a:r>
          </a:p>
        </p:txBody>
      </p:sp>
      <p:sp>
        <p:nvSpPr>
          <p:cNvPr id="17" name="TextBox 16">
            <a:extLst>
              <a:ext uri="{FF2B5EF4-FFF2-40B4-BE49-F238E27FC236}">
                <a16:creationId xmlns:a16="http://schemas.microsoft.com/office/drawing/2014/main" id="{0AAF0535-AAFD-4E2E-93C5-301863C062B4}"/>
              </a:ext>
            </a:extLst>
          </p:cNvPr>
          <p:cNvSpPr txBox="1"/>
          <p:nvPr/>
        </p:nvSpPr>
        <p:spPr>
          <a:xfrm>
            <a:off x="59793" y="1286029"/>
            <a:ext cx="5378607" cy="2632003"/>
          </a:xfrm>
          <a:prstGeom prst="rect">
            <a:avLst/>
          </a:prstGeom>
          <a:noFill/>
        </p:spPr>
        <p:txBody>
          <a:bodyPr wrap="square">
            <a:spAutoFit/>
          </a:bodyPr>
          <a:lstStyle/>
          <a:p>
            <a:pPr algn="l">
              <a:lnSpc>
                <a:spcPct val="150000"/>
              </a:lnSpc>
            </a:pPr>
            <a:r>
              <a:rPr lang="vi-VN" sz="1600" b="0" i="0">
                <a:solidFill>
                  <a:srgbClr val="202124"/>
                </a:solidFill>
                <a:effectLst/>
                <a:latin typeface="arial" panose="020B0604020202020204" pitchFamily="34" charset="0"/>
              </a:rPr>
              <a:t>Mang </a:t>
            </a:r>
            <a:r>
              <a:rPr lang="vi-VN" sz="1600" b="0" i="0" err="1">
                <a:solidFill>
                  <a:srgbClr val="202124"/>
                </a:solidFill>
                <a:effectLst/>
                <a:latin typeface="arial" panose="020B0604020202020204" pitchFamily="34" charset="0"/>
              </a:rPr>
              <a:t>tiền</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về</a:t>
            </a:r>
            <a:r>
              <a:rPr lang="vi-VN" sz="1600" b="0" i="0">
                <a:solidFill>
                  <a:srgbClr val="202124"/>
                </a:solidFill>
                <a:effectLst/>
                <a:latin typeface="arial" panose="020B0604020202020204" pitchFamily="34" charset="0"/>
              </a:rPr>
              <a:t> cho </a:t>
            </a:r>
            <a:r>
              <a:rPr lang="vi-VN" sz="1600" b="0" i="0" err="1">
                <a:solidFill>
                  <a:srgbClr val="202124"/>
                </a:solidFill>
                <a:effectLst/>
                <a:latin typeface="arial" panose="020B0604020202020204" pitchFamily="34" charset="0"/>
              </a:rPr>
              <a:t>mẹ</a:t>
            </a:r>
            <a:br>
              <a:rPr lang="vi-VN" sz="1600" b="0" i="0">
                <a:solidFill>
                  <a:srgbClr val="202124"/>
                </a:solidFill>
                <a:effectLst/>
                <a:latin typeface="arial" panose="020B0604020202020204" pitchFamily="34" charset="0"/>
              </a:rPr>
            </a:br>
            <a:r>
              <a:rPr lang="vi-VN" sz="1600" b="0" i="0" err="1">
                <a:solidFill>
                  <a:srgbClr val="202124"/>
                </a:solidFill>
                <a:effectLst/>
                <a:latin typeface="arial" panose="020B0604020202020204" pitchFamily="34" charset="0"/>
              </a:rPr>
              <a:t>Đừng</a:t>
            </a:r>
            <a:r>
              <a:rPr lang="vi-VN" sz="1600" b="0" i="0">
                <a:solidFill>
                  <a:srgbClr val="202124"/>
                </a:solidFill>
                <a:effectLst/>
                <a:latin typeface="arial" panose="020B0604020202020204" pitchFamily="34" charset="0"/>
              </a:rPr>
              <a:t> mang ưu </a:t>
            </a:r>
            <a:r>
              <a:rPr lang="vi-VN" sz="1600" b="0" i="0" err="1">
                <a:solidFill>
                  <a:srgbClr val="202124"/>
                </a:solidFill>
                <a:effectLst/>
                <a:latin typeface="arial" panose="020B0604020202020204" pitchFamily="34" charset="0"/>
              </a:rPr>
              <a:t>phiền</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về</a:t>
            </a:r>
            <a:r>
              <a:rPr lang="vi-VN" sz="1600" b="0" i="0">
                <a:solidFill>
                  <a:srgbClr val="202124"/>
                </a:solidFill>
                <a:effectLst/>
                <a:latin typeface="arial" panose="020B0604020202020204" pitchFamily="34" charset="0"/>
              </a:rPr>
              <a:t> cho </a:t>
            </a:r>
            <a:r>
              <a:rPr lang="vi-VN" sz="1600" b="0" i="0" err="1">
                <a:solidFill>
                  <a:srgbClr val="202124"/>
                </a:solidFill>
                <a:effectLst/>
                <a:latin typeface="arial" panose="020B0604020202020204" pitchFamily="34" charset="0"/>
              </a:rPr>
              <a:t>mẹ</a:t>
            </a:r>
            <a:endParaRPr lang="vi-VN" sz="1600">
              <a:solidFill>
                <a:srgbClr val="202124"/>
              </a:solidFill>
              <a:latin typeface="arial" panose="020B0604020202020204" pitchFamily="34" charset="0"/>
            </a:endParaRPr>
          </a:p>
          <a:p>
            <a:pPr algn="l">
              <a:lnSpc>
                <a:spcPct val="150000"/>
              </a:lnSpc>
            </a:pPr>
            <a:br>
              <a:rPr lang="vi-VN" sz="1600" b="0" i="0">
                <a:solidFill>
                  <a:srgbClr val="202124"/>
                </a:solidFill>
                <a:effectLst/>
                <a:latin typeface="arial" panose="020B0604020202020204" pitchFamily="34" charset="0"/>
              </a:rPr>
            </a:br>
            <a:r>
              <a:rPr lang="vi-VN" sz="1600" b="0" i="0" err="1">
                <a:solidFill>
                  <a:srgbClr val="202124"/>
                </a:solidFill>
                <a:effectLst/>
                <a:latin typeface="arial" panose="020B0604020202020204" pitchFamily="34" charset="0"/>
              </a:rPr>
              <a:t>Cái</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máy</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tính</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mà</a:t>
            </a:r>
            <a:r>
              <a:rPr lang="vi-VN" sz="1600" b="0" i="0">
                <a:solidFill>
                  <a:srgbClr val="202124"/>
                </a:solidFill>
                <a:effectLst/>
                <a:latin typeface="arial" panose="020B0604020202020204" pitchFamily="34" charset="0"/>
              </a:rPr>
              <a:t> con thu âm </a:t>
            </a:r>
            <a:r>
              <a:rPr lang="vi-VN" sz="1600" b="0" i="0" err="1">
                <a:solidFill>
                  <a:srgbClr val="202124"/>
                </a:solidFill>
                <a:effectLst/>
                <a:latin typeface="arial" panose="020B0604020202020204" pitchFamily="34" charset="0"/>
              </a:rPr>
              <a:t>mấy</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bài</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đầu</a:t>
            </a:r>
            <a:br>
              <a:rPr lang="vi-VN" sz="1600" b="0" i="0">
                <a:solidFill>
                  <a:srgbClr val="202124"/>
                </a:solidFill>
                <a:effectLst/>
                <a:latin typeface="arial" panose="020B0604020202020204" pitchFamily="34" charset="0"/>
              </a:rPr>
            </a:br>
            <a:r>
              <a:rPr lang="vi-VN" sz="1600" b="0" i="0" err="1">
                <a:solidFill>
                  <a:srgbClr val="202124"/>
                </a:solidFill>
                <a:effectLst/>
                <a:latin typeface="arial" panose="020B0604020202020204" pitchFamily="34" charset="0"/>
              </a:rPr>
              <a:t>Mẹ</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đổi</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bằng</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nhiều</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ngày</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đổ</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mồ</a:t>
            </a:r>
            <a:r>
              <a:rPr lang="vi-VN" sz="1600" b="0" i="0">
                <a:solidFill>
                  <a:srgbClr val="202124"/>
                </a:solidFill>
                <a:effectLst/>
                <a:latin typeface="arial" panose="020B0604020202020204" pitchFamily="34" charset="0"/>
              </a:rPr>
              <a:t> hôi (</a:t>
            </a:r>
            <a:r>
              <a:rPr lang="vi-VN" sz="1600" b="0" i="0" err="1">
                <a:solidFill>
                  <a:srgbClr val="202124"/>
                </a:solidFill>
                <a:effectLst/>
                <a:latin typeface="arial" panose="020B0604020202020204" pitchFamily="34" charset="0"/>
              </a:rPr>
              <a:t>ướt</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nhoè</a:t>
            </a:r>
            <a:r>
              <a:rPr lang="vi-VN" sz="1600" b="0" i="0">
                <a:solidFill>
                  <a:srgbClr val="202124"/>
                </a:solidFill>
                <a:effectLst/>
                <a:latin typeface="arial" panose="020B0604020202020204" pitchFamily="34" charset="0"/>
              </a:rPr>
              <a:t>)</a:t>
            </a:r>
            <a:br>
              <a:rPr lang="vi-VN" sz="1600" b="0" i="0">
                <a:solidFill>
                  <a:srgbClr val="202124"/>
                </a:solidFill>
                <a:effectLst/>
                <a:latin typeface="arial" panose="020B0604020202020204" pitchFamily="34" charset="0"/>
              </a:rPr>
            </a:br>
            <a:r>
              <a:rPr lang="vi-VN" sz="1600" b="0" i="0" err="1">
                <a:solidFill>
                  <a:srgbClr val="202124"/>
                </a:solidFill>
                <a:effectLst/>
                <a:latin typeface="arial" panose="020B0604020202020204" pitchFamily="34" charset="0"/>
              </a:rPr>
              <a:t>Giờ</a:t>
            </a:r>
            <a:r>
              <a:rPr lang="vi-VN" sz="1600" b="0" i="0">
                <a:solidFill>
                  <a:srgbClr val="202124"/>
                </a:solidFill>
                <a:effectLst/>
                <a:latin typeface="arial" panose="020B0604020202020204" pitchFamily="34" charset="0"/>
              </a:rPr>
              <a:t> con </a:t>
            </a:r>
            <a:r>
              <a:rPr lang="vi-VN" sz="1600" b="0" i="0" err="1">
                <a:solidFill>
                  <a:srgbClr val="202124"/>
                </a:solidFill>
                <a:effectLst/>
                <a:latin typeface="arial" panose="020B0604020202020204" pitchFamily="34" charset="0"/>
              </a:rPr>
              <a:t>đã</a:t>
            </a:r>
            <a:r>
              <a:rPr lang="vi-VN" sz="1600" b="0" i="0">
                <a:solidFill>
                  <a:srgbClr val="202124"/>
                </a:solidFill>
                <a:effectLst/>
                <a:latin typeface="arial" panose="020B0604020202020204" pitchFamily="34" charset="0"/>
              </a:rPr>
              <a:t> đi </a:t>
            </a:r>
            <a:r>
              <a:rPr lang="vi-VN" sz="1600" b="0" i="0" err="1">
                <a:solidFill>
                  <a:srgbClr val="202124"/>
                </a:solidFill>
                <a:effectLst/>
                <a:latin typeface="arial" panose="020B0604020202020204" pitchFamily="34" charset="0"/>
              </a:rPr>
              <a:t>làm</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và</a:t>
            </a:r>
            <a:r>
              <a:rPr lang="vi-VN" sz="1600" b="0" i="0">
                <a:solidFill>
                  <a:srgbClr val="202124"/>
                </a:solidFill>
                <a:effectLst/>
                <a:latin typeface="arial" panose="020B0604020202020204" pitchFamily="34" charset="0"/>
              </a:rPr>
              <a:t> con </a:t>
            </a:r>
            <a:r>
              <a:rPr lang="vi-VN" sz="1600" b="0" i="0" err="1">
                <a:solidFill>
                  <a:srgbClr val="202124"/>
                </a:solidFill>
                <a:effectLst/>
                <a:latin typeface="arial" panose="020B0604020202020204" pitchFamily="34" charset="0"/>
              </a:rPr>
              <a:t>kiếm</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tiền</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về</a:t>
            </a:r>
            <a:br>
              <a:rPr lang="vi-VN" sz="1600" b="0" i="0">
                <a:solidFill>
                  <a:srgbClr val="202124"/>
                </a:solidFill>
                <a:effectLst/>
                <a:latin typeface="arial" panose="020B0604020202020204" pitchFamily="34" charset="0"/>
              </a:rPr>
            </a:br>
            <a:r>
              <a:rPr lang="vi-VN" sz="1600" b="0" i="0" err="1">
                <a:solidFill>
                  <a:srgbClr val="202124"/>
                </a:solidFill>
                <a:effectLst/>
                <a:latin typeface="arial" panose="020B0604020202020204" pitchFamily="34" charset="0"/>
              </a:rPr>
              <a:t>Mẹ</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chỉ</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cần</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ngồi</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đó</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mà</a:t>
            </a:r>
            <a:r>
              <a:rPr lang="vi-VN" sz="1600" b="0" i="0">
                <a:solidFill>
                  <a:srgbClr val="202124"/>
                </a:solidFill>
                <a:effectLst/>
                <a:latin typeface="arial" panose="020B0604020202020204" pitchFamily="34" charset="0"/>
              </a:rPr>
              <a:t> xơi </a:t>
            </a:r>
            <a:r>
              <a:rPr lang="vi-VN" sz="1600" b="0" i="0" err="1">
                <a:solidFill>
                  <a:srgbClr val="202124"/>
                </a:solidFill>
                <a:effectLst/>
                <a:latin typeface="arial" panose="020B0604020202020204" pitchFamily="34" charset="0"/>
              </a:rPr>
              <a:t>oh</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nước</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chè</a:t>
            </a:r>
            <a:r>
              <a:rPr lang="vi-VN" sz="1600" b="0" i="0">
                <a:solidFill>
                  <a:srgbClr val="202124"/>
                </a:solidFill>
                <a:effectLst/>
                <a:latin typeface="arial" panose="020B0604020202020204" pitchFamily="34" charset="0"/>
              </a:rPr>
              <a:t>)</a:t>
            </a:r>
          </a:p>
        </p:txBody>
      </p:sp>
      <p:sp>
        <p:nvSpPr>
          <p:cNvPr id="19" name="TextBox 18">
            <a:extLst>
              <a:ext uri="{FF2B5EF4-FFF2-40B4-BE49-F238E27FC236}">
                <a16:creationId xmlns:a16="http://schemas.microsoft.com/office/drawing/2014/main" id="{916686D3-8A31-45CD-B0C2-57029BD81CB3}"/>
              </a:ext>
            </a:extLst>
          </p:cNvPr>
          <p:cNvSpPr txBox="1"/>
          <p:nvPr/>
        </p:nvSpPr>
        <p:spPr>
          <a:xfrm>
            <a:off x="4764891" y="1361302"/>
            <a:ext cx="4391142" cy="2632003"/>
          </a:xfrm>
          <a:prstGeom prst="rect">
            <a:avLst/>
          </a:prstGeom>
          <a:noFill/>
        </p:spPr>
        <p:txBody>
          <a:bodyPr wrap="square">
            <a:spAutoFit/>
          </a:bodyPr>
          <a:lstStyle/>
          <a:p>
            <a:pPr algn="l">
              <a:lnSpc>
                <a:spcPct val="150000"/>
              </a:lnSpc>
            </a:pPr>
            <a:r>
              <a:rPr lang="vi-VN" sz="1600" b="0" i="0" err="1">
                <a:solidFill>
                  <a:srgbClr val="202124"/>
                </a:solidFill>
                <a:effectLst/>
                <a:latin typeface="arial" panose="020B0604020202020204" pitchFamily="34" charset="0"/>
              </a:rPr>
              <a:t>Bring</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your</a:t>
            </a:r>
            <a:r>
              <a:rPr lang="vi-VN" sz="1600" b="0" i="0">
                <a:solidFill>
                  <a:srgbClr val="202124"/>
                </a:solidFill>
                <a:effectLst/>
                <a:latin typeface="arial" panose="020B0604020202020204" pitchFamily="34" charset="0"/>
              </a:rPr>
              <a:t> Mom </a:t>
            </a:r>
            <a:r>
              <a:rPr lang="vi-VN" sz="1600" b="0" i="0" err="1">
                <a:solidFill>
                  <a:srgbClr val="202124"/>
                </a:solidFill>
                <a:effectLst/>
                <a:latin typeface="arial" panose="020B0604020202020204" pitchFamily="34" charset="0"/>
              </a:rPr>
              <a:t>money</a:t>
            </a:r>
            <a:r>
              <a:rPr lang="vi-VN" sz="1600" b="0" i="0">
                <a:solidFill>
                  <a:srgbClr val="202124"/>
                </a:solidFill>
                <a:effectLst/>
                <a:latin typeface="arial" panose="020B0604020202020204" pitchFamily="34" charset="0"/>
              </a:rPr>
              <a:t>. </a:t>
            </a:r>
            <a:br>
              <a:rPr lang="vi-VN" sz="1600" b="0" i="0">
                <a:solidFill>
                  <a:srgbClr val="202124"/>
                </a:solidFill>
                <a:effectLst/>
                <a:latin typeface="arial" panose="020B0604020202020204" pitchFamily="34" charset="0"/>
              </a:rPr>
            </a:br>
            <a:r>
              <a:rPr lang="vi-VN" sz="1600" b="0" i="0" err="1">
                <a:solidFill>
                  <a:srgbClr val="202124"/>
                </a:solidFill>
                <a:effectLst/>
                <a:latin typeface="arial" panose="020B0604020202020204" pitchFamily="34" charset="0"/>
              </a:rPr>
              <a:t>Don’t</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bring</a:t>
            </a:r>
            <a:r>
              <a:rPr lang="vi-VN" sz="1600" b="0" i="0">
                <a:solidFill>
                  <a:srgbClr val="202124"/>
                </a:solidFill>
                <a:effectLst/>
                <a:latin typeface="arial" panose="020B0604020202020204" pitchFamily="34" charset="0"/>
              </a:rPr>
              <a:t> </a:t>
            </a:r>
            <a:r>
              <a:rPr lang="vi-VN" sz="1600" b="0" i="0" err="1">
                <a:solidFill>
                  <a:srgbClr val="202124"/>
                </a:solidFill>
                <a:effectLst/>
                <a:latin typeface="arial" panose="020B0604020202020204" pitchFamily="34" charset="0"/>
              </a:rPr>
              <a:t>your</a:t>
            </a:r>
            <a:r>
              <a:rPr lang="vi-VN" sz="1600" b="0" i="0">
                <a:solidFill>
                  <a:srgbClr val="202124"/>
                </a:solidFill>
                <a:effectLst/>
                <a:latin typeface="arial" panose="020B0604020202020204" pitchFamily="34" charset="0"/>
              </a:rPr>
              <a:t> Mom </a:t>
            </a:r>
            <a:r>
              <a:rPr lang="en-US" sz="1600" b="0" i="0" err="1">
                <a:solidFill>
                  <a:srgbClr val="202124"/>
                </a:solidFill>
                <a:effectLst/>
                <a:latin typeface="arial" panose="020B0604020202020204" pitchFamily="34" charset="0"/>
              </a:rPr>
              <a:t>sorr</a:t>
            </a:r>
            <a:r>
              <a:rPr lang="vi-VN" sz="1600" b="0" i="0" err="1">
                <a:solidFill>
                  <a:srgbClr val="202124"/>
                </a:solidFill>
                <a:effectLst/>
                <a:latin typeface="arial" panose="020B0604020202020204" pitchFamily="34" charset="0"/>
              </a:rPr>
              <a:t>ow</a:t>
            </a:r>
            <a:r>
              <a:rPr lang="vi-VN" sz="1600" b="0" i="0">
                <a:solidFill>
                  <a:srgbClr val="202124"/>
                </a:solidFill>
                <a:effectLst/>
                <a:latin typeface="arial" panose="020B0604020202020204" pitchFamily="34" charset="0"/>
              </a:rPr>
              <a:t>. </a:t>
            </a:r>
            <a:endParaRPr lang="en-US" sz="1600" b="0" i="0">
              <a:solidFill>
                <a:srgbClr val="202124"/>
              </a:solidFill>
              <a:effectLst/>
              <a:latin typeface="arial" panose="020B0604020202020204" pitchFamily="34" charset="0"/>
            </a:endParaRPr>
          </a:p>
          <a:p>
            <a:pPr algn="l">
              <a:lnSpc>
                <a:spcPct val="150000"/>
              </a:lnSpc>
            </a:pPr>
            <a:br>
              <a:rPr lang="vi-VN" sz="1600" b="0" i="0">
                <a:solidFill>
                  <a:srgbClr val="202124"/>
                </a:solidFill>
                <a:effectLst/>
                <a:latin typeface="arial" panose="020B0604020202020204" pitchFamily="34" charset="0"/>
              </a:rPr>
            </a:br>
            <a:r>
              <a:rPr lang="en-US" sz="1600" b="0" i="0">
                <a:solidFill>
                  <a:srgbClr val="202124"/>
                </a:solidFill>
                <a:effectLst/>
                <a:latin typeface="arial" panose="020B0604020202020204" pitchFamily="34" charset="0"/>
              </a:rPr>
              <a:t>Mom, you worked too hard to buy me a computer for my first song recordings. </a:t>
            </a:r>
          </a:p>
          <a:p>
            <a:pPr algn="l">
              <a:lnSpc>
                <a:spcPct val="150000"/>
              </a:lnSpc>
            </a:pPr>
            <a:r>
              <a:rPr lang="en-US" sz="1600" b="0" i="0">
                <a:solidFill>
                  <a:srgbClr val="202124"/>
                </a:solidFill>
                <a:effectLst/>
                <a:latin typeface="arial" panose="020B0604020202020204" pitchFamily="34" charset="0"/>
              </a:rPr>
              <a:t>Now I can make money from my work. </a:t>
            </a:r>
          </a:p>
          <a:p>
            <a:pPr algn="l">
              <a:lnSpc>
                <a:spcPct val="150000"/>
              </a:lnSpc>
            </a:pPr>
            <a:r>
              <a:rPr lang="en-US" sz="1600" b="0" i="0">
                <a:solidFill>
                  <a:srgbClr val="202124"/>
                </a:solidFill>
                <a:effectLst/>
                <a:latin typeface="arial" panose="020B0604020202020204" pitchFamily="34" charset="0"/>
              </a:rPr>
              <a:t>You only need to sit back and enjoy life. </a:t>
            </a:r>
            <a:endParaRPr lang="vi-VN" sz="1600" b="0" i="0">
              <a:solidFill>
                <a:srgbClr val="202124"/>
              </a:solidFill>
              <a:effectLst/>
              <a:latin typeface="arial" panose="020B0604020202020204" pitchFamily="34" charset="0"/>
            </a:endParaRPr>
          </a:p>
        </p:txBody>
      </p:sp>
      <p:sp>
        <p:nvSpPr>
          <p:cNvPr id="18" name="TextBox 17">
            <a:extLst>
              <a:ext uri="{FF2B5EF4-FFF2-40B4-BE49-F238E27FC236}">
                <a16:creationId xmlns:a16="http://schemas.microsoft.com/office/drawing/2014/main" id="{6DE9610D-6D1C-48ED-B04E-CA167D82BE92}"/>
              </a:ext>
            </a:extLst>
          </p:cNvPr>
          <p:cNvSpPr txBox="1"/>
          <p:nvPr/>
        </p:nvSpPr>
        <p:spPr>
          <a:xfrm>
            <a:off x="954163" y="4375868"/>
            <a:ext cx="3589866" cy="307777"/>
          </a:xfrm>
          <a:prstGeom prst="rect">
            <a:avLst/>
          </a:prstGeom>
          <a:noFill/>
        </p:spPr>
        <p:txBody>
          <a:bodyPr wrap="square" rtlCol="0">
            <a:spAutoFit/>
          </a:bodyPr>
          <a:lstStyle/>
          <a:p>
            <a:r>
              <a:rPr lang="en-US" sz="1400" i="1"/>
              <a:t>(From: </a:t>
            </a:r>
            <a:r>
              <a:rPr lang="vi-VN" sz="1400" i="1"/>
              <a:t>Mang </a:t>
            </a:r>
            <a:r>
              <a:rPr lang="vi-VN" sz="1400" i="1" err="1"/>
              <a:t>tiền</a:t>
            </a:r>
            <a:r>
              <a:rPr lang="vi-VN" sz="1400" i="1"/>
              <a:t> </a:t>
            </a:r>
            <a:r>
              <a:rPr lang="vi-VN" sz="1400" i="1" err="1"/>
              <a:t>về</a:t>
            </a:r>
            <a:r>
              <a:rPr lang="vi-VN" sz="1400" i="1"/>
              <a:t> cho </a:t>
            </a:r>
            <a:r>
              <a:rPr lang="vi-VN" sz="1400" i="1" err="1"/>
              <a:t>mẹ</a:t>
            </a:r>
            <a:r>
              <a:rPr lang="en-US" sz="1400" i="1"/>
              <a:t>)</a:t>
            </a:r>
          </a:p>
        </p:txBody>
      </p:sp>
    </p:spTree>
    <p:extLst>
      <p:ext uri="{BB962C8B-B14F-4D97-AF65-F5344CB8AC3E}">
        <p14:creationId xmlns:p14="http://schemas.microsoft.com/office/powerpoint/2010/main" val="41833937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20" grpId="0" animBg="1"/>
      <p:bldP spid="14" grpId="0"/>
      <p:bldP spid="15"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610D421-B83A-8664-E917-C7D756B9EA2D}"/>
              </a:ext>
            </a:extLst>
          </p:cNvPr>
          <p:cNvSpPr txBox="1"/>
          <p:nvPr/>
        </p:nvSpPr>
        <p:spPr>
          <a:xfrm>
            <a:off x="883227" y="334903"/>
            <a:ext cx="10941628" cy="400110"/>
          </a:xfrm>
          <a:prstGeom prst="rect">
            <a:avLst/>
          </a:prstGeom>
          <a:noFill/>
        </p:spPr>
        <p:txBody>
          <a:bodyPr wrap="square">
            <a:spAutoFit/>
          </a:bodyPr>
          <a:lstStyle/>
          <a:p>
            <a:pPr marL="12700" algn="ctr">
              <a:spcBef>
                <a:spcPts val="100"/>
              </a:spcBef>
            </a:pPr>
            <a:r>
              <a:rPr lang="en-US" sz="2000" b="1">
                <a:solidFill>
                  <a:srgbClr val="120479"/>
                </a:solidFill>
                <a:latin typeface="Arial"/>
                <a:cs typeface="Arial"/>
              </a:rPr>
              <a:t>IDENTIFY STATEMENT</a:t>
            </a:r>
            <a:r>
              <a:rPr lang="vi-VN" sz="2000" b="1">
                <a:solidFill>
                  <a:srgbClr val="120479"/>
                </a:solidFill>
                <a:latin typeface="Arial"/>
                <a:cs typeface="Arial"/>
              </a:rPr>
              <a:t> (FACT/OPINION)</a:t>
            </a:r>
            <a:r>
              <a:rPr lang="en-US" sz="2000" b="1">
                <a:solidFill>
                  <a:srgbClr val="120479"/>
                </a:solidFill>
                <a:latin typeface="Arial"/>
                <a:cs typeface="Arial"/>
              </a:rPr>
              <a:t>, NON-STATEMENT, ARGUMENT</a:t>
            </a:r>
            <a:endParaRPr lang="en-US" sz="2000" b="1">
              <a:latin typeface="Arial"/>
              <a:cs typeface="Arial"/>
            </a:endParaRPr>
          </a:p>
        </p:txBody>
      </p:sp>
      <p:pic>
        <p:nvPicPr>
          <p:cNvPr id="1026" name="Picture 2" descr="Chat Gpt is working hard - Meme by Meme_Boi :) Memedroid">
            <a:extLst>
              <a:ext uri="{FF2B5EF4-FFF2-40B4-BE49-F238E27FC236}">
                <a16:creationId xmlns:a16="http://schemas.microsoft.com/office/drawing/2014/main" id="{0BEE2612-978D-E182-0F6A-018CFA0A1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071" y="684002"/>
            <a:ext cx="9331607" cy="607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768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72268" y="5990696"/>
            <a:ext cx="7562589" cy="646331"/>
          </a:xfrm>
          <a:prstGeom prst="rect">
            <a:avLst/>
          </a:prstGeom>
          <a:noFill/>
        </p:spPr>
        <p:txBody>
          <a:bodyPr wrap="square" rtlCol="0">
            <a:spAutoFit/>
          </a:bodyPr>
          <a:lstStyle/>
          <a:p>
            <a:pPr algn="ctr"/>
            <a:r>
              <a:rPr lang="en-US" sz="3600" b="1">
                <a:solidFill>
                  <a:srgbClr val="FF0000"/>
                </a:solidFill>
              </a:rPr>
              <a:t>Yep, it’s an argument.</a:t>
            </a:r>
          </a:p>
        </p:txBody>
      </p:sp>
      <p:sp>
        <p:nvSpPr>
          <p:cNvPr id="4" name="Rectangle 3"/>
          <p:cNvSpPr/>
          <p:nvPr/>
        </p:nvSpPr>
        <p:spPr>
          <a:xfrm>
            <a:off x="5455898" y="1106311"/>
            <a:ext cx="6180667" cy="2160591"/>
          </a:xfrm>
          <a:prstGeom prst="rect">
            <a:avLst/>
          </a:prstGeom>
        </p:spPr>
        <p:txBody>
          <a:bodyPr wrap="square">
            <a:spAutoFit/>
          </a:bodyPr>
          <a:lstStyle/>
          <a:p>
            <a:pPr>
              <a:lnSpc>
                <a:spcPct val="120000"/>
              </a:lnSpc>
            </a:pPr>
            <a:r>
              <a:rPr lang="vi-VN" sz="2400"/>
              <a:t>“Con người cũng như con chim chiều về tổ sáng thì kiếm ăn</a:t>
            </a:r>
            <a:r>
              <a:rPr lang="en-US" sz="2400"/>
              <a:t>. </a:t>
            </a:r>
            <a:r>
              <a:rPr lang="vi-VN" sz="2400"/>
              <a:t>Ngày mải mê đi tìm cơm gạo, đêm co mình dưới một miếng trăng</a:t>
            </a:r>
            <a:r>
              <a:rPr lang="en-US" sz="2400"/>
              <a:t>.</a:t>
            </a:r>
            <a:r>
              <a:rPr lang="vi-VN" sz="2400"/>
              <a:t>”</a:t>
            </a:r>
            <a:endParaRPr lang="en-US" sz="2400"/>
          </a:p>
          <a:p>
            <a:endParaRPr lang="en-US" sz="2400"/>
          </a:p>
          <a:p>
            <a:r>
              <a:rPr lang="en-US" sz="2400" i="1"/>
              <a:t>				</a:t>
            </a:r>
            <a:r>
              <a:rPr lang="en-US" sz="2000" i="1"/>
              <a:t>(</a:t>
            </a:r>
            <a:r>
              <a:rPr lang="en-US" sz="2000" i="1" err="1"/>
              <a:t>Lộn</a:t>
            </a:r>
            <a:r>
              <a:rPr lang="en-US" sz="2000" i="1"/>
              <a:t> </a:t>
            </a:r>
            <a:r>
              <a:rPr lang="en-US" sz="2000" i="1" err="1"/>
              <a:t>xộn</a:t>
            </a:r>
            <a:r>
              <a:rPr lang="en-US" sz="2000" i="1"/>
              <a:t> 3)</a:t>
            </a:r>
            <a:endParaRPr lang="en-US" sz="2400" i="1"/>
          </a:p>
        </p:txBody>
      </p:sp>
      <p:pic>
        <p:nvPicPr>
          <p:cNvPr id="33794" name="Picture 2" descr="Image result for Äen vÃ¢u"/>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1625" y="1232341"/>
            <a:ext cx="2134145" cy="3794037"/>
          </a:xfrm>
          <a:prstGeom prst="rect">
            <a:avLst/>
          </a:prstGeom>
          <a:noFill/>
          <a:extLst>
            <a:ext uri="{909E8E84-426E-40DD-AFC4-6F175D3DCCD1}">
              <a14:hiddenFill xmlns:a14="http://schemas.microsoft.com/office/drawing/2010/main">
                <a:solidFill>
                  <a:srgbClr val="FFFFFF"/>
                </a:solidFill>
              </a14:hiddenFill>
            </a:ext>
          </a:extLst>
        </p:spPr>
      </p:pic>
      <p:pic>
        <p:nvPicPr>
          <p:cNvPr id="3" name="Lon xo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11625" y="5320859"/>
            <a:ext cx="609600" cy="609600"/>
          </a:xfrm>
          <a:prstGeom prst="rect">
            <a:avLst/>
          </a:prstGeom>
        </p:spPr>
      </p:pic>
      <p:sp>
        <p:nvSpPr>
          <p:cNvPr id="9" name="TextBox 8">
            <a:extLst>
              <a:ext uri="{FF2B5EF4-FFF2-40B4-BE49-F238E27FC236}">
                <a16:creationId xmlns:a16="http://schemas.microsoft.com/office/drawing/2014/main" id="{61C644A4-F96D-4245-9102-5FED950C4DF2}"/>
              </a:ext>
            </a:extLst>
          </p:cNvPr>
          <p:cNvSpPr txBox="1"/>
          <p:nvPr/>
        </p:nvSpPr>
        <p:spPr>
          <a:xfrm>
            <a:off x="3745265" y="334903"/>
            <a:ext cx="4605688" cy="461665"/>
          </a:xfrm>
          <a:prstGeom prst="rect">
            <a:avLst/>
          </a:prstGeom>
          <a:noFill/>
        </p:spPr>
        <p:txBody>
          <a:bodyPr wrap="square">
            <a:spAutoFit/>
          </a:bodyPr>
          <a:lstStyle/>
          <a:p>
            <a:pPr marL="12700" algn="ctr">
              <a:spcBef>
                <a:spcPts val="100"/>
              </a:spcBef>
            </a:pPr>
            <a:r>
              <a:rPr lang="en-US" sz="2400" b="1">
                <a:solidFill>
                  <a:srgbClr val="120479"/>
                </a:solidFill>
                <a:latin typeface="Arial"/>
                <a:cs typeface="Arial"/>
              </a:rPr>
              <a:t>IS IT </a:t>
            </a:r>
            <a:r>
              <a:rPr lang="en-US" sz="2400" b="1" spc="-5">
                <a:solidFill>
                  <a:srgbClr val="120479"/>
                </a:solidFill>
                <a:latin typeface="Arial"/>
                <a:cs typeface="Arial"/>
              </a:rPr>
              <a:t>AN</a:t>
            </a:r>
            <a:r>
              <a:rPr lang="en-US" sz="2400" b="1" spc="-25">
                <a:solidFill>
                  <a:srgbClr val="120479"/>
                </a:solidFill>
                <a:latin typeface="Arial"/>
                <a:cs typeface="Arial"/>
              </a:rPr>
              <a:t> </a:t>
            </a:r>
            <a:r>
              <a:rPr lang="en-US" sz="2400" b="1" spc="-5">
                <a:solidFill>
                  <a:srgbClr val="120479"/>
                </a:solidFill>
                <a:latin typeface="Arial"/>
                <a:cs typeface="Arial"/>
              </a:rPr>
              <a:t>ARGUMENT?</a:t>
            </a:r>
            <a:endParaRPr lang="en-US" sz="2400" b="1">
              <a:latin typeface="Arial"/>
              <a:cs typeface="Arial"/>
            </a:endParaRPr>
          </a:p>
        </p:txBody>
      </p:sp>
      <p:sp>
        <p:nvSpPr>
          <p:cNvPr id="7" name="Rectangle 6">
            <a:extLst>
              <a:ext uri="{FF2B5EF4-FFF2-40B4-BE49-F238E27FC236}">
                <a16:creationId xmlns:a16="http://schemas.microsoft.com/office/drawing/2014/main" id="{B7F72B76-748C-4005-92F5-0D5BED5E8E3B}"/>
              </a:ext>
            </a:extLst>
          </p:cNvPr>
          <p:cNvSpPr/>
          <p:nvPr/>
        </p:nvSpPr>
        <p:spPr>
          <a:xfrm>
            <a:off x="5455898" y="3518385"/>
            <a:ext cx="6180667" cy="2603790"/>
          </a:xfrm>
          <a:prstGeom prst="rect">
            <a:avLst/>
          </a:prstGeom>
        </p:spPr>
        <p:txBody>
          <a:bodyPr wrap="square">
            <a:spAutoFit/>
          </a:bodyPr>
          <a:lstStyle/>
          <a:p>
            <a:pPr>
              <a:lnSpc>
                <a:spcPct val="120000"/>
              </a:lnSpc>
            </a:pPr>
            <a:r>
              <a:rPr lang="vi-VN" sz="2400"/>
              <a:t>“</a:t>
            </a:r>
            <a:r>
              <a:rPr lang="en-US" sz="2400"/>
              <a:t>Humans are like birds. They come back to their nests in the afternoon and look for food in the morning. They earn their living during the day and shrink under a piece of moonlight at night.</a:t>
            </a:r>
            <a:r>
              <a:rPr lang="vi-VN" sz="2400"/>
              <a:t>”</a:t>
            </a:r>
            <a:endParaRPr lang="en-US" sz="2400"/>
          </a:p>
          <a:p>
            <a:endParaRPr lang="en-US" sz="2400"/>
          </a:p>
          <a:p>
            <a:r>
              <a:rPr lang="en-US" sz="2400" i="1"/>
              <a:t>			</a:t>
            </a:r>
            <a:r>
              <a:rPr lang="en-US"/>
              <a:t>(</a:t>
            </a:r>
            <a:r>
              <a:rPr lang="vi-VN" i="1" err="1"/>
              <a:t>Messy</a:t>
            </a:r>
            <a:r>
              <a:rPr lang="vi-VN" i="1"/>
              <a:t> </a:t>
            </a:r>
            <a:r>
              <a:rPr lang="vi-VN" i="1" err="1"/>
              <a:t>thoughts</a:t>
            </a:r>
            <a:r>
              <a:rPr lang="vi-VN" i="1"/>
              <a:t> </a:t>
            </a:r>
            <a:r>
              <a:rPr lang="en-US" i="1"/>
              <a:t>3</a:t>
            </a:r>
            <a:r>
              <a:rPr lang="en-US"/>
              <a:t>)</a:t>
            </a:r>
            <a:endParaRPr lang="en-US" sz="2400"/>
          </a:p>
        </p:txBody>
      </p:sp>
    </p:spTree>
    <p:extLst>
      <p:ext uri="{BB962C8B-B14F-4D97-AF65-F5344CB8AC3E}">
        <p14:creationId xmlns:p14="http://schemas.microsoft.com/office/powerpoint/2010/main" val="31333937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1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bldLst>
      <p:bldP spid="5" grpId="0"/>
      <p:bldP spid="4"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6089" y="1134870"/>
            <a:ext cx="2836181" cy="38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362269" y="1152613"/>
            <a:ext cx="4800600" cy="5009833"/>
          </a:xfrm>
          <a:prstGeom prst="rect">
            <a:avLst/>
          </a:prstGeom>
        </p:spPr>
        <p:txBody>
          <a:bodyPr wrap="square">
            <a:spAutoFit/>
          </a:bodyPr>
          <a:lstStyle/>
          <a:p>
            <a:pPr>
              <a:lnSpc>
                <a:spcPct val="150000"/>
              </a:lnSpc>
            </a:pPr>
            <a:r>
              <a:rPr lang="vi-VN" sz="2400"/>
              <a:t>Gió ơi xin đừng lấy em đi</a:t>
            </a:r>
            <a:br>
              <a:rPr lang="vi-VN" sz="2400"/>
            </a:br>
            <a:r>
              <a:rPr lang="vi-VN" sz="2400"/>
              <a:t>Hãy mang em về chốn xuân thì</a:t>
            </a:r>
            <a:br>
              <a:rPr lang="vi-VN" sz="2400"/>
            </a:br>
            <a:endParaRPr lang="en-US" sz="2400"/>
          </a:p>
          <a:p>
            <a:pPr>
              <a:lnSpc>
                <a:spcPct val="150000"/>
              </a:lnSpc>
            </a:pPr>
            <a:r>
              <a:rPr lang="vi-VN" sz="2400" err="1"/>
              <a:t>Ngày</a:t>
            </a:r>
            <a:r>
              <a:rPr lang="vi-VN" sz="2400"/>
              <a:t> nào còn bồi hồi tóc xanh</a:t>
            </a:r>
            <a:br>
              <a:rPr lang="vi-VN" sz="2400"/>
            </a:br>
            <a:r>
              <a:rPr lang="vi-VN" sz="2400"/>
              <a:t>Ngày nào còn trò chuyện với anh</a:t>
            </a:r>
            <a:br>
              <a:rPr lang="vi-VN" sz="2400"/>
            </a:br>
            <a:r>
              <a:rPr lang="vi-VN" sz="2400"/>
              <a:t>Em nói em thương anh mà</a:t>
            </a:r>
            <a:br>
              <a:rPr lang="vi-VN" sz="2400"/>
            </a:br>
            <a:r>
              <a:rPr lang="vi-VN" sz="2400"/>
              <a:t>Nói em yêu anh mà</a:t>
            </a:r>
            <a:br>
              <a:rPr lang="vi-VN" sz="2400"/>
            </a:br>
            <a:r>
              <a:rPr lang="vi-VN" sz="2400"/>
              <a:t>Cớ sao ta lại hóa chia xa</a:t>
            </a:r>
            <a:r>
              <a:rPr lang="en-US" sz="2400"/>
              <a:t>?</a:t>
            </a:r>
          </a:p>
          <a:p>
            <a:pPr>
              <a:lnSpc>
                <a:spcPct val="150000"/>
              </a:lnSpc>
            </a:pPr>
            <a:r>
              <a:rPr lang="en-US" sz="2400"/>
              <a:t>(</a:t>
            </a:r>
            <a:r>
              <a:rPr lang="en-US" sz="2400" i="1"/>
              <a:t>Demo: </a:t>
            </a:r>
            <a:r>
              <a:rPr lang="en-US" sz="2400" i="1" err="1"/>
              <a:t>Đom</a:t>
            </a:r>
            <a:r>
              <a:rPr lang="en-US" sz="2400" i="1"/>
              <a:t> </a:t>
            </a:r>
            <a:r>
              <a:rPr lang="en-US" sz="2400" i="1" err="1"/>
              <a:t>đóm</a:t>
            </a:r>
            <a:r>
              <a:rPr lang="en-US" sz="2400" i="1"/>
              <a:t> – J97</a:t>
            </a:r>
            <a:r>
              <a:rPr lang="en-US" sz="2400"/>
              <a:t>)</a:t>
            </a:r>
          </a:p>
        </p:txBody>
      </p:sp>
      <p:sp>
        <p:nvSpPr>
          <p:cNvPr id="9" name="TextBox 8"/>
          <p:cNvSpPr txBox="1"/>
          <p:nvPr/>
        </p:nvSpPr>
        <p:spPr>
          <a:xfrm>
            <a:off x="8534400" y="1224418"/>
            <a:ext cx="1905000" cy="523220"/>
          </a:xfrm>
          <a:prstGeom prst="rect">
            <a:avLst/>
          </a:prstGeom>
          <a:noFill/>
        </p:spPr>
        <p:txBody>
          <a:bodyPr wrap="square" rtlCol="0">
            <a:spAutoFit/>
          </a:bodyPr>
          <a:lstStyle/>
          <a:p>
            <a:pPr algn="ctr"/>
            <a:r>
              <a:rPr lang="en-US" sz="2800" b="1">
                <a:solidFill>
                  <a:srgbClr val="FF0000"/>
                </a:solidFill>
              </a:rPr>
              <a:t>Request</a:t>
            </a:r>
          </a:p>
        </p:txBody>
      </p:sp>
      <p:sp>
        <p:nvSpPr>
          <p:cNvPr id="10" name="TextBox 9"/>
          <p:cNvSpPr txBox="1"/>
          <p:nvPr/>
        </p:nvSpPr>
        <p:spPr>
          <a:xfrm>
            <a:off x="8610600" y="1784172"/>
            <a:ext cx="1981200" cy="523220"/>
          </a:xfrm>
          <a:prstGeom prst="rect">
            <a:avLst/>
          </a:prstGeom>
          <a:noFill/>
        </p:spPr>
        <p:txBody>
          <a:bodyPr wrap="square" rtlCol="0">
            <a:spAutoFit/>
          </a:bodyPr>
          <a:lstStyle/>
          <a:p>
            <a:pPr algn="ctr"/>
            <a:r>
              <a:rPr lang="en-US" sz="2800" b="1">
                <a:solidFill>
                  <a:srgbClr val="FF0000"/>
                </a:solidFill>
              </a:rPr>
              <a:t>Command</a:t>
            </a:r>
          </a:p>
        </p:txBody>
      </p:sp>
      <p:sp>
        <p:nvSpPr>
          <p:cNvPr id="11" name="TextBox 10"/>
          <p:cNvSpPr txBox="1"/>
          <p:nvPr/>
        </p:nvSpPr>
        <p:spPr>
          <a:xfrm>
            <a:off x="8305800" y="5092347"/>
            <a:ext cx="2286000" cy="523220"/>
          </a:xfrm>
          <a:prstGeom prst="rect">
            <a:avLst/>
          </a:prstGeom>
          <a:noFill/>
        </p:spPr>
        <p:txBody>
          <a:bodyPr wrap="square" rtlCol="0">
            <a:spAutoFit/>
          </a:bodyPr>
          <a:lstStyle/>
          <a:p>
            <a:pPr algn="ctr"/>
            <a:r>
              <a:rPr lang="en-US" sz="2800" b="1">
                <a:solidFill>
                  <a:srgbClr val="FF0000"/>
                </a:solidFill>
              </a:rPr>
              <a:t>Conclusion</a:t>
            </a:r>
          </a:p>
        </p:txBody>
      </p:sp>
      <p:pic>
        <p:nvPicPr>
          <p:cNvPr id="7" name="DomDomDemo-JackG5R-618378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505200" y="6163993"/>
            <a:ext cx="609600" cy="609600"/>
          </a:xfrm>
          <a:prstGeom prst="rect">
            <a:avLst/>
          </a:prstGeom>
        </p:spPr>
      </p:pic>
      <p:sp>
        <p:nvSpPr>
          <p:cNvPr id="12" name="TextBox 11"/>
          <p:cNvSpPr txBox="1"/>
          <p:nvPr/>
        </p:nvSpPr>
        <p:spPr>
          <a:xfrm>
            <a:off x="8153400" y="3972580"/>
            <a:ext cx="2362200" cy="523220"/>
          </a:xfrm>
          <a:prstGeom prst="rect">
            <a:avLst/>
          </a:prstGeom>
          <a:noFill/>
        </p:spPr>
        <p:txBody>
          <a:bodyPr wrap="square" rtlCol="0">
            <a:spAutoFit/>
          </a:bodyPr>
          <a:lstStyle/>
          <a:p>
            <a:pPr algn="ctr"/>
            <a:r>
              <a:rPr lang="en-US" sz="2800" b="1">
                <a:solidFill>
                  <a:srgbClr val="FF0000"/>
                </a:solidFill>
              </a:rPr>
              <a:t>Premise 1</a:t>
            </a:r>
          </a:p>
        </p:txBody>
      </p:sp>
      <p:sp>
        <p:nvSpPr>
          <p:cNvPr id="13" name="TextBox 12"/>
          <p:cNvSpPr txBox="1"/>
          <p:nvPr/>
        </p:nvSpPr>
        <p:spPr>
          <a:xfrm>
            <a:off x="8153400" y="4546690"/>
            <a:ext cx="2362200" cy="523220"/>
          </a:xfrm>
          <a:prstGeom prst="rect">
            <a:avLst/>
          </a:prstGeom>
          <a:noFill/>
        </p:spPr>
        <p:txBody>
          <a:bodyPr wrap="square" rtlCol="0">
            <a:spAutoFit/>
          </a:bodyPr>
          <a:lstStyle/>
          <a:p>
            <a:pPr algn="ctr"/>
            <a:r>
              <a:rPr lang="en-US" sz="2800" b="1">
                <a:solidFill>
                  <a:srgbClr val="FF0000"/>
                </a:solidFill>
              </a:rPr>
              <a:t>Premise 2</a:t>
            </a:r>
          </a:p>
        </p:txBody>
      </p:sp>
      <p:sp>
        <p:nvSpPr>
          <p:cNvPr id="14" name="TextBox 13">
            <a:extLst>
              <a:ext uri="{FF2B5EF4-FFF2-40B4-BE49-F238E27FC236}">
                <a16:creationId xmlns:a16="http://schemas.microsoft.com/office/drawing/2014/main" id="{C924BC43-4995-482D-8F60-477F48227875}"/>
              </a:ext>
            </a:extLst>
          </p:cNvPr>
          <p:cNvSpPr txBox="1"/>
          <p:nvPr/>
        </p:nvSpPr>
        <p:spPr>
          <a:xfrm>
            <a:off x="3440264" y="304801"/>
            <a:ext cx="4605688" cy="461665"/>
          </a:xfrm>
          <a:prstGeom prst="rect">
            <a:avLst/>
          </a:prstGeom>
          <a:noFill/>
        </p:spPr>
        <p:txBody>
          <a:bodyPr wrap="square">
            <a:spAutoFit/>
          </a:bodyPr>
          <a:lstStyle/>
          <a:p>
            <a:pPr marL="12700" algn="ctr">
              <a:spcBef>
                <a:spcPts val="100"/>
              </a:spcBef>
            </a:pPr>
            <a:r>
              <a:rPr lang="en-US" sz="2400" b="1">
                <a:solidFill>
                  <a:srgbClr val="120479"/>
                </a:solidFill>
                <a:latin typeface="Arial"/>
                <a:cs typeface="Arial"/>
              </a:rPr>
              <a:t>IS THERE </a:t>
            </a:r>
            <a:r>
              <a:rPr lang="en-US" sz="2400" b="1" spc="-5">
                <a:solidFill>
                  <a:srgbClr val="120479"/>
                </a:solidFill>
                <a:latin typeface="Arial"/>
                <a:cs typeface="Arial"/>
              </a:rPr>
              <a:t>ANY</a:t>
            </a:r>
            <a:r>
              <a:rPr lang="en-US" sz="2400" b="1" spc="-25">
                <a:solidFill>
                  <a:srgbClr val="120479"/>
                </a:solidFill>
                <a:latin typeface="Arial"/>
                <a:cs typeface="Arial"/>
              </a:rPr>
              <a:t> </a:t>
            </a:r>
            <a:r>
              <a:rPr lang="en-US" sz="2400" b="1" spc="-5">
                <a:solidFill>
                  <a:srgbClr val="120479"/>
                </a:solidFill>
                <a:latin typeface="Arial"/>
                <a:cs typeface="Arial"/>
              </a:rPr>
              <a:t>ARGUMENT?</a:t>
            </a:r>
            <a:endParaRPr lang="en-US" sz="2400" b="1">
              <a:latin typeface="Arial"/>
              <a:cs typeface="Arial"/>
            </a:endParaRPr>
          </a:p>
        </p:txBody>
      </p:sp>
    </p:spTree>
    <p:extLst>
      <p:ext uri="{BB962C8B-B14F-4D97-AF65-F5344CB8AC3E}">
        <p14:creationId xmlns:p14="http://schemas.microsoft.com/office/powerpoint/2010/main" val="363942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7"/>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22282" fill="hold"/>
                                        <p:tgtEl>
                                          <p:spTgt spid="7"/>
                                        </p:tgtEl>
                                      </p:cBhvr>
                                    </p:cmd>
                                  </p:childTnLst>
                                </p:cTn>
                              </p:par>
                            </p:childTnLst>
                          </p:cTn>
                        </p:par>
                      </p:childTnLst>
                    </p:cTn>
                  </p:par>
                </p:childTnLst>
              </p:cTn>
              <p:nextCondLst>
                <p:cond evt="onClick" delay="0">
                  <p:tgtEl>
                    <p:spTgt spid="7"/>
                  </p:tgtEl>
                </p:cond>
              </p:nextCondLst>
            </p:seq>
            <p:audio>
              <p:cMediaNode vol="80000">
                <p:cTn id="32" fill="hold" display="0">
                  <p:stCondLst>
                    <p:cond delay="indefinite"/>
                  </p:stCondLst>
                  <p:endCondLst>
                    <p:cond evt="onStopAudio" delay="0">
                      <p:tgtEl>
                        <p:sldTgt/>
                      </p:tgtEl>
                    </p:cond>
                  </p:endCondLst>
                </p:cTn>
                <p:tgtEl>
                  <p:spTgt spid="7"/>
                </p:tgtEl>
              </p:cMediaNode>
            </p:audio>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3"/>
          <p:cNvSpPr>
            <a:spLocks noGrp="1" noChangeArrowheads="1"/>
          </p:cNvSpPr>
          <p:nvPr>
            <p:ph type="body" idx="4294967295"/>
          </p:nvPr>
        </p:nvSpPr>
        <p:spPr>
          <a:xfrm>
            <a:off x="4967112" y="1371247"/>
            <a:ext cx="6987822" cy="4891793"/>
          </a:xfrm>
        </p:spPr>
        <p:txBody>
          <a:bodyPr>
            <a:normAutofit fontScale="55000" lnSpcReduction="20000"/>
          </a:bodyPr>
          <a:lstStyle/>
          <a:p>
            <a:pPr eaLnBrk="1" hangingPunct="1">
              <a:lnSpc>
                <a:spcPct val="150000"/>
              </a:lnSpc>
              <a:buFont typeface="Wingdings" pitchFamily="2" charset="2"/>
              <a:buNone/>
            </a:pPr>
            <a:r>
              <a:rPr lang="en-US" altLang="en-US" sz="5100" b="1">
                <a:solidFill>
                  <a:srgbClr val="FF0000"/>
                </a:solidFill>
                <a:latin typeface="Arial" panose="020B0604020202020204" pitchFamily="34" charset="0"/>
                <a:cs typeface="Arial" panose="020B0604020202020204" pitchFamily="34" charset="0"/>
              </a:rPr>
              <a:t>evidence</a:t>
            </a:r>
            <a:r>
              <a:rPr lang="en-US" altLang="en-US" sz="5100">
                <a:latin typeface="Arial" panose="020B0604020202020204" pitchFamily="34" charset="0"/>
                <a:cs typeface="Arial" panose="020B0604020202020204" pitchFamily="34" charset="0"/>
              </a:rPr>
              <a:t> including reasons, examples, facts, figures, etc. </a:t>
            </a:r>
          </a:p>
          <a:p>
            <a:pPr eaLnBrk="1" hangingPunct="1">
              <a:lnSpc>
                <a:spcPct val="150000"/>
              </a:lnSpc>
              <a:buFont typeface="Wingdings" pitchFamily="2" charset="2"/>
              <a:buNone/>
            </a:pPr>
            <a:endParaRPr lang="en-US" altLang="en-US" sz="5100">
              <a:latin typeface="Arial" panose="020B0604020202020204" pitchFamily="34" charset="0"/>
              <a:cs typeface="Arial" panose="020B0604020202020204" pitchFamily="34" charset="0"/>
            </a:endParaRPr>
          </a:p>
          <a:p>
            <a:pPr eaLnBrk="1" hangingPunct="1">
              <a:lnSpc>
                <a:spcPct val="150000"/>
              </a:lnSpc>
              <a:spcBef>
                <a:spcPts val="0"/>
              </a:spcBef>
              <a:buFont typeface="Wingdings" pitchFamily="2" charset="2"/>
              <a:buNone/>
            </a:pPr>
            <a:r>
              <a:rPr lang="en-US" altLang="en-US" sz="5100" b="1">
                <a:solidFill>
                  <a:srgbClr val="FF0000"/>
                </a:solidFill>
                <a:latin typeface="Arial" panose="020B0604020202020204" pitchFamily="34" charset="0"/>
                <a:cs typeface="Arial" panose="020B0604020202020204" pitchFamily="34" charset="0"/>
              </a:rPr>
              <a:t>belief(s) </a:t>
            </a:r>
            <a:r>
              <a:rPr lang="en-US" altLang="en-US" sz="5100">
                <a:solidFill>
                  <a:srgbClr val="FF0000"/>
                </a:solidFill>
                <a:latin typeface="Arial" panose="020B0604020202020204" pitchFamily="34" charset="0"/>
                <a:cs typeface="Arial" panose="020B0604020202020204" pitchFamily="34" charset="0"/>
              </a:rPr>
              <a:t>or </a:t>
            </a:r>
            <a:r>
              <a:rPr lang="en-US" altLang="en-US" sz="5100" b="1">
                <a:solidFill>
                  <a:srgbClr val="FF0000"/>
                </a:solidFill>
                <a:latin typeface="Arial" panose="020B0604020202020204" pitchFamily="34" charset="0"/>
                <a:cs typeface="Arial" panose="020B0604020202020204" pitchFamily="34" charset="0"/>
              </a:rPr>
              <a:t>principle(s) </a:t>
            </a:r>
            <a:r>
              <a:rPr lang="en-US" altLang="en-US" sz="5100">
                <a:solidFill>
                  <a:srgbClr val="FF0000"/>
                </a:solidFill>
                <a:latin typeface="Arial" panose="020B0604020202020204" pitchFamily="34" charset="0"/>
                <a:cs typeface="Arial" panose="020B0604020202020204" pitchFamily="34" charset="0"/>
              </a:rPr>
              <a:t>taken for granted</a:t>
            </a:r>
          </a:p>
          <a:p>
            <a:pPr eaLnBrk="1" hangingPunct="1">
              <a:lnSpc>
                <a:spcPct val="150000"/>
              </a:lnSpc>
              <a:buFont typeface="Wingdings" pitchFamily="2" charset="2"/>
              <a:buNone/>
            </a:pPr>
            <a:endParaRPr lang="en-US" altLang="en-US" sz="5100">
              <a:solidFill>
                <a:srgbClr val="FF0000"/>
              </a:solidFill>
              <a:latin typeface="Arial" panose="020B0604020202020204" pitchFamily="34" charset="0"/>
              <a:cs typeface="Arial" panose="020B0604020202020204" pitchFamily="34" charset="0"/>
            </a:endParaRPr>
          </a:p>
          <a:p>
            <a:pPr eaLnBrk="1" hangingPunct="1">
              <a:lnSpc>
                <a:spcPct val="150000"/>
              </a:lnSpc>
              <a:buFont typeface="Wingdings" pitchFamily="2" charset="2"/>
              <a:buNone/>
            </a:pPr>
            <a:r>
              <a:rPr lang="en-US" altLang="en-US" sz="5100" b="1">
                <a:solidFill>
                  <a:srgbClr val="FF0000"/>
                </a:solidFill>
                <a:latin typeface="Arial" panose="020B0604020202020204" pitchFamily="34" charset="0"/>
                <a:cs typeface="Arial" panose="020B0604020202020204" pitchFamily="34" charset="0"/>
              </a:rPr>
              <a:t>inferences</a:t>
            </a:r>
            <a:r>
              <a:rPr lang="en-US" altLang="en-US" sz="5100">
                <a:latin typeface="Arial" panose="020B0604020202020204" pitchFamily="34" charset="0"/>
                <a:cs typeface="Arial" panose="020B0604020202020204" pitchFamily="34" charset="0"/>
              </a:rPr>
              <a:t> drawn from evidence</a:t>
            </a:r>
          </a:p>
          <a:p>
            <a:pPr eaLnBrk="1" hangingPunct="1">
              <a:lnSpc>
                <a:spcPct val="150000"/>
              </a:lnSpc>
              <a:buFont typeface="Wingdings" pitchFamily="2" charset="2"/>
              <a:buNone/>
            </a:pPr>
            <a:r>
              <a:rPr lang="en-US" altLang="en-US" sz="5100">
                <a:latin typeface="Arial" panose="020B0604020202020204" pitchFamily="34" charset="0"/>
                <a:cs typeface="Arial" panose="020B0604020202020204" pitchFamily="34" charset="0"/>
              </a:rPr>
              <a:t>and assumptions</a:t>
            </a:r>
            <a:endParaRPr lang="en-US" altLang="en-US">
              <a:latin typeface="Arial" panose="020B0604020202020204" pitchFamily="34" charset="0"/>
              <a:cs typeface="Arial" panose="020B0604020202020204" pitchFamily="34" charset="0"/>
            </a:endParaRPr>
          </a:p>
        </p:txBody>
      </p:sp>
      <p:sp>
        <p:nvSpPr>
          <p:cNvPr id="26627" name="Rectangle 3"/>
          <p:cNvSpPr>
            <a:spLocks noChangeArrowheads="1"/>
          </p:cNvSpPr>
          <p:nvPr/>
        </p:nvSpPr>
        <p:spPr bwMode="auto">
          <a:xfrm>
            <a:off x="1103490" y="1554161"/>
            <a:ext cx="386362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lnSpc>
                <a:spcPct val="90000"/>
              </a:lnSpc>
              <a:buFont typeface="Wingdings" pitchFamily="2" charset="2"/>
              <a:buNone/>
            </a:pPr>
            <a:r>
              <a:rPr lang="en-US" altLang="en-US" sz="2800" b="1">
                <a:solidFill>
                  <a:schemeClr val="tx1"/>
                </a:solidFill>
              </a:rPr>
              <a:t>1. Premise(s)</a:t>
            </a:r>
            <a:r>
              <a:rPr lang="en-US" altLang="en-US" sz="2800">
                <a:solidFill>
                  <a:schemeClr val="tx1"/>
                </a:solidFill>
              </a:rPr>
              <a:t>:</a:t>
            </a:r>
          </a:p>
          <a:p>
            <a:pPr eaLnBrk="1" hangingPunct="1">
              <a:lnSpc>
                <a:spcPct val="90000"/>
              </a:lnSpc>
              <a:buFont typeface="Wingdings" pitchFamily="2" charset="2"/>
              <a:buNone/>
            </a:pPr>
            <a:r>
              <a:rPr lang="en-US" altLang="en-US" sz="2800">
                <a:solidFill>
                  <a:schemeClr val="tx1"/>
                </a:solidFill>
              </a:rPr>
              <a:t>    </a:t>
            </a:r>
            <a:r>
              <a:rPr lang="en-US" altLang="en-US" sz="2800" b="1">
                <a:solidFill>
                  <a:schemeClr val="tx1"/>
                </a:solidFill>
              </a:rPr>
              <a:t>(Support)</a:t>
            </a:r>
            <a:r>
              <a:rPr lang="en-US" altLang="en-US" sz="2800">
                <a:solidFill>
                  <a:schemeClr val="tx1"/>
                </a:solidFill>
              </a:rPr>
              <a:t> </a:t>
            </a:r>
          </a:p>
          <a:p>
            <a:pPr eaLnBrk="1" hangingPunct="1">
              <a:lnSpc>
                <a:spcPct val="90000"/>
              </a:lnSpc>
              <a:buFont typeface="Wingdings" pitchFamily="2" charset="2"/>
              <a:buNone/>
            </a:pPr>
            <a:endParaRPr lang="en-US" altLang="en-US" sz="2800" b="1">
              <a:solidFill>
                <a:schemeClr val="tx1"/>
              </a:solidFill>
            </a:endParaRPr>
          </a:p>
          <a:p>
            <a:pPr eaLnBrk="1" hangingPunct="1">
              <a:lnSpc>
                <a:spcPct val="90000"/>
              </a:lnSpc>
              <a:spcBef>
                <a:spcPts val="2400"/>
              </a:spcBef>
              <a:buFont typeface="Wingdings" pitchFamily="2" charset="2"/>
              <a:buNone/>
            </a:pPr>
            <a:r>
              <a:rPr lang="en-US" altLang="en-US" sz="2800" b="1">
                <a:solidFill>
                  <a:srgbClr val="FF0000"/>
                </a:solidFill>
              </a:rPr>
              <a:t>2. Assumption(s)</a:t>
            </a:r>
            <a:r>
              <a:rPr lang="en-US" altLang="en-US" sz="2800">
                <a:solidFill>
                  <a:srgbClr val="FF0000"/>
                </a:solidFill>
              </a:rPr>
              <a:t>:</a:t>
            </a:r>
          </a:p>
          <a:p>
            <a:pPr eaLnBrk="1" hangingPunct="1">
              <a:lnSpc>
                <a:spcPct val="90000"/>
              </a:lnSpc>
              <a:spcBef>
                <a:spcPts val="600"/>
              </a:spcBef>
              <a:buFont typeface="Wingdings" pitchFamily="2" charset="2"/>
              <a:buNone/>
            </a:pPr>
            <a:r>
              <a:rPr lang="en-US" altLang="en-US" sz="2800">
                <a:solidFill>
                  <a:srgbClr val="FF0000"/>
                </a:solidFill>
              </a:rPr>
              <a:t>    </a:t>
            </a:r>
            <a:r>
              <a:rPr lang="en-US" altLang="en-US" sz="2800" b="1">
                <a:solidFill>
                  <a:srgbClr val="FF0000"/>
                </a:solidFill>
              </a:rPr>
              <a:t>(Warrant)</a:t>
            </a:r>
            <a:r>
              <a:rPr lang="en-US" altLang="en-US" sz="2800">
                <a:solidFill>
                  <a:schemeClr val="tx1"/>
                </a:solidFill>
              </a:rPr>
              <a:t> </a:t>
            </a:r>
            <a:endParaRPr lang="en-US" altLang="en-US" sz="2800" b="1">
              <a:solidFill>
                <a:schemeClr val="tx1"/>
              </a:solidFill>
            </a:endParaRPr>
          </a:p>
          <a:p>
            <a:pPr eaLnBrk="1" hangingPunct="1">
              <a:lnSpc>
                <a:spcPct val="90000"/>
              </a:lnSpc>
              <a:buFont typeface="Wingdings" pitchFamily="2" charset="2"/>
              <a:buNone/>
            </a:pPr>
            <a:endParaRPr lang="en-US" altLang="en-US" sz="2800" b="1">
              <a:solidFill>
                <a:schemeClr val="tx1"/>
              </a:solidFill>
            </a:endParaRPr>
          </a:p>
          <a:p>
            <a:pPr>
              <a:lnSpc>
                <a:spcPct val="90000"/>
              </a:lnSpc>
              <a:spcBef>
                <a:spcPts val="1200"/>
              </a:spcBef>
              <a:buNone/>
            </a:pPr>
            <a:r>
              <a:rPr lang="en-US" altLang="en-US" sz="2800" b="1">
                <a:solidFill>
                  <a:schemeClr val="tx1"/>
                </a:solidFill>
              </a:rPr>
              <a:t>3. Conclusion(s): </a:t>
            </a:r>
          </a:p>
          <a:p>
            <a:pPr>
              <a:lnSpc>
                <a:spcPct val="90000"/>
              </a:lnSpc>
              <a:spcBef>
                <a:spcPts val="1200"/>
              </a:spcBef>
              <a:buNone/>
            </a:pPr>
            <a:r>
              <a:rPr lang="en-US" altLang="en-US" sz="2800" b="1">
                <a:solidFill>
                  <a:schemeClr val="tx1"/>
                </a:solidFill>
              </a:rPr>
              <a:t>    (Claim)</a:t>
            </a:r>
            <a:endParaRPr lang="en-US" altLang="en-US" sz="2800">
              <a:solidFill>
                <a:schemeClr val="tx1"/>
              </a:solidFill>
            </a:endParaRPr>
          </a:p>
        </p:txBody>
      </p:sp>
      <p:sp>
        <p:nvSpPr>
          <p:cNvPr id="26628" name="Text Box 5"/>
          <p:cNvSpPr txBox="1">
            <a:spLocks noChangeArrowheads="1"/>
          </p:cNvSpPr>
          <p:nvPr/>
        </p:nvSpPr>
        <p:spPr bwMode="auto">
          <a:xfrm>
            <a:off x="1524000" y="3048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50000"/>
              </a:spcBef>
              <a:buClrTx/>
              <a:buSzTx/>
              <a:buFontTx/>
              <a:buNone/>
            </a:pPr>
            <a:r>
              <a:rPr lang="en-US" altLang="en-US" sz="2400" b="1">
                <a:solidFill>
                  <a:schemeClr val="tx1"/>
                </a:solidFill>
                <a:latin typeface="Arial" charset="0"/>
              </a:rPr>
              <a:t>ASSUMPTIONS – (IN)VISIBLE ELEMENT OF ARGUMENTS</a:t>
            </a:r>
          </a:p>
        </p:txBody>
      </p:sp>
    </p:spTree>
    <p:extLst>
      <p:ext uri="{BB962C8B-B14F-4D97-AF65-F5344CB8AC3E}">
        <p14:creationId xmlns:p14="http://schemas.microsoft.com/office/powerpoint/2010/main" val="2275662657"/>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checkerboard(across)">
                                      <p:cBhvr>
                                        <p:cTn id="7" dur="500"/>
                                        <p:tgtEl>
                                          <p:spTgt spid="16387">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6387">
                                            <p:txEl>
                                              <p:pRg st="4" end="4"/>
                                            </p:txEl>
                                          </p:spTgt>
                                        </p:tgtEl>
                                        <p:attrNameLst>
                                          <p:attrName>style.visibility</p:attrName>
                                        </p:attrNameLst>
                                      </p:cBhvr>
                                      <p:to>
                                        <p:strVal val="visible"/>
                                      </p:to>
                                    </p:set>
                                    <p:animEffect transition="in" filter="checkerboard(across)">
                                      <p:cBhvr>
                                        <p:cTn id="10" dur="500"/>
                                        <p:tgtEl>
                                          <p:spTgt spid="16387">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6387">
                                            <p:txEl>
                                              <p:pRg st="5" end="5"/>
                                            </p:txEl>
                                          </p:spTgt>
                                        </p:tgtEl>
                                        <p:attrNameLst>
                                          <p:attrName>style.visibility</p:attrName>
                                        </p:attrNameLst>
                                      </p:cBhvr>
                                      <p:to>
                                        <p:strVal val="visible"/>
                                      </p:to>
                                    </p:set>
                                    <p:animEffect transition="in" filter="checkerboard(across)">
                                      <p:cBhvr>
                                        <p:cTn id="13"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idx="4294967295"/>
          </p:nvPr>
        </p:nvSpPr>
        <p:spPr bwMode="auto">
          <a:xfrm>
            <a:off x="838200" y="190313"/>
            <a:ext cx="10515600" cy="800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4000" b="1" cap="none">
                <a:solidFill>
                  <a:srgbClr val="12047A"/>
                </a:solidFill>
                <a:effectLst/>
                <a:latin typeface="Arial" panose="020B0604020202020204" pitchFamily="34" charset="0"/>
                <a:cs typeface="Arial" panose="020B0604020202020204" pitchFamily="34" charset="0"/>
              </a:rPr>
              <a:t>A sample argument</a:t>
            </a:r>
            <a:r>
              <a:rPr lang="en-US" altLang="en-US" sz="4000" b="1" cap="none">
                <a:effectLst/>
                <a:latin typeface="Arial" panose="020B0604020202020204" pitchFamily="34" charset="0"/>
                <a:cs typeface="Arial" panose="020B0604020202020204" pitchFamily="34" charset="0"/>
              </a:rPr>
              <a:t> </a:t>
            </a:r>
          </a:p>
        </p:txBody>
      </p:sp>
      <p:sp>
        <p:nvSpPr>
          <p:cNvPr id="88067" name="Rectangle 3"/>
          <p:cNvSpPr>
            <a:spLocks noGrp="1"/>
          </p:cNvSpPr>
          <p:nvPr>
            <p:ph type="body" idx="4294967295"/>
          </p:nvPr>
        </p:nvSpPr>
        <p:spPr>
          <a:xfrm>
            <a:off x="522679" y="1314170"/>
            <a:ext cx="11669321" cy="4802187"/>
          </a:xfrm>
        </p:spPr>
        <p:txBody>
          <a:bodyPr>
            <a:normAutofit/>
          </a:bodyPr>
          <a:lstStyle/>
          <a:p>
            <a:pPr>
              <a:lnSpc>
                <a:spcPct val="150000"/>
              </a:lnSpc>
              <a:buFont typeface="Wingdings 2" pitchFamily="18" charset="2"/>
              <a:buNone/>
            </a:pPr>
            <a:r>
              <a:rPr lang="en-US" altLang="en-US"/>
              <a:t>	Critical Thinking is a compulsory course in IU programs. </a:t>
            </a:r>
          </a:p>
          <a:p>
            <a:pPr>
              <a:lnSpc>
                <a:spcPct val="150000"/>
              </a:lnSpc>
              <a:buFont typeface="Wingdings 2" pitchFamily="18" charset="2"/>
              <a:buNone/>
            </a:pPr>
            <a:r>
              <a:rPr lang="en-US" altLang="en-US">
                <a:solidFill>
                  <a:srgbClr val="FF0000"/>
                </a:solidFill>
              </a:rPr>
              <a:t>   So, IU students will have an advantage in their job application. </a:t>
            </a:r>
          </a:p>
          <a:p>
            <a:pPr>
              <a:lnSpc>
                <a:spcPct val="150000"/>
              </a:lnSpc>
              <a:buNone/>
            </a:pPr>
            <a:r>
              <a:rPr lang="en-US" altLang="en-US"/>
              <a:t>	</a:t>
            </a:r>
            <a:r>
              <a:rPr lang="en-US" altLang="en-US" b="1"/>
              <a:t>Premise: </a:t>
            </a:r>
            <a:r>
              <a:rPr lang="en-US" altLang="en-US"/>
              <a:t>Critical Thinking is a compulsory course in IU programs. </a:t>
            </a:r>
          </a:p>
          <a:p>
            <a:pPr>
              <a:lnSpc>
                <a:spcPct val="150000"/>
              </a:lnSpc>
              <a:buNone/>
            </a:pPr>
            <a:r>
              <a:rPr lang="en-US" altLang="en-US" b="1"/>
              <a:t>	Conclusion: </a:t>
            </a:r>
            <a:r>
              <a:rPr lang="en-US" altLang="en-US">
                <a:solidFill>
                  <a:srgbClr val="FF0000"/>
                </a:solidFill>
              </a:rPr>
              <a:t>So, IU students will have an advantage in their job application. </a:t>
            </a:r>
            <a:endParaRPr lang="en-US" altLang="en-US"/>
          </a:p>
        </p:txBody>
      </p:sp>
      <p:sp>
        <p:nvSpPr>
          <p:cNvPr id="7" name="TextBox 6">
            <a:extLst>
              <a:ext uri="{FF2B5EF4-FFF2-40B4-BE49-F238E27FC236}">
                <a16:creationId xmlns:a16="http://schemas.microsoft.com/office/drawing/2014/main" id="{58C93533-930A-4E12-BFAB-9D1BCAA11C9D}"/>
              </a:ext>
            </a:extLst>
          </p:cNvPr>
          <p:cNvSpPr txBox="1"/>
          <p:nvPr/>
        </p:nvSpPr>
        <p:spPr>
          <a:xfrm>
            <a:off x="633368" y="4748061"/>
            <a:ext cx="6614719" cy="461665"/>
          </a:xfrm>
          <a:prstGeom prst="rect">
            <a:avLst/>
          </a:prstGeom>
          <a:noFill/>
        </p:spPr>
        <p:txBody>
          <a:bodyPr wrap="square">
            <a:spAutoFit/>
          </a:bodyPr>
          <a:lstStyle/>
          <a:p>
            <a:pPr>
              <a:buFont typeface="Wingdings 2" pitchFamily="18" charset="2"/>
              <a:buNone/>
            </a:pPr>
            <a:r>
              <a:rPr lang="en-US" altLang="en-US" sz="2400" b="1"/>
              <a:t>What does the speaker assume or believe?</a:t>
            </a:r>
          </a:p>
        </p:txBody>
      </p:sp>
      <p:sp>
        <p:nvSpPr>
          <p:cNvPr id="9" name="TextBox 8">
            <a:extLst>
              <a:ext uri="{FF2B5EF4-FFF2-40B4-BE49-F238E27FC236}">
                <a16:creationId xmlns:a16="http://schemas.microsoft.com/office/drawing/2014/main" id="{2074F0D0-71DF-41B4-AAF5-94505CD8C11A}"/>
              </a:ext>
            </a:extLst>
          </p:cNvPr>
          <p:cNvSpPr txBox="1"/>
          <p:nvPr/>
        </p:nvSpPr>
        <p:spPr>
          <a:xfrm>
            <a:off x="633368" y="5533296"/>
            <a:ext cx="10557546" cy="461665"/>
          </a:xfrm>
          <a:prstGeom prst="rect">
            <a:avLst/>
          </a:prstGeom>
          <a:noFill/>
        </p:spPr>
        <p:txBody>
          <a:bodyPr wrap="square">
            <a:spAutoFit/>
          </a:bodyPr>
          <a:lstStyle/>
          <a:p>
            <a:pPr>
              <a:buFont typeface="Wingdings 2" pitchFamily="18" charset="2"/>
              <a:buNone/>
            </a:pPr>
            <a:r>
              <a:rPr lang="en-US" altLang="en-US" sz="2400" b="1"/>
              <a:t>Assumption</a:t>
            </a:r>
            <a:r>
              <a:rPr lang="en-US" altLang="en-US" sz="2400"/>
              <a:t>: </a:t>
            </a:r>
            <a:r>
              <a:rPr lang="en-US" altLang="en-US" sz="2400" b="1"/>
              <a:t>Employers look for/recruit applicants with critical thinking skills.</a:t>
            </a:r>
          </a:p>
        </p:txBody>
      </p:sp>
    </p:spTree>
    <p:extLst>
      <p:ext uri="{BB962C8B-B14F-4D97-AF65-F5344CB8AC3E}">
        <p14:creationId xmlns:p14="http://schemas.microsoft.com/office/powerpoint/2010/main" val="2970515891"/>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idx="4294967295"/>
          </p:nvPr>
        </p:nvSpPr>
        <p:spPr bwMode="auto">
          <a:xfrm>
            <a:off x="1752600" y="152400"/>
            <a:ext cx="8915400" cy="46863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90000"/>
          </a:bodyPr>
          <a:lstStyle/>
          <a:p>
            <a:pPr algn="ctr">
              <a:defRPr/>
            </a:pPr>
            <a:r>
              <a:rPr lang="en-US" sz="3200" b="1" u="sng">
                <a:latin typeface="Arial" panose="020B0604020202020204" pitchFamily="34" charset="0"/>
                <a:cs typeface="Arial" panose="020B0604020202020204" pitchFamily="34" charset="0"/>
              </a:rPr>
              <a:t>Assumption</a:t>
            </a:r>
            <a:r>
              <a:rPr lang="en-US" sz="3200" b="1">
                <a:latin typeface="Arial" panose="020B0604020202020204" pitchFamily="34" charset="0"/>
                <a:cs typeface="Arial" panose="020B0604020202020204" pitchFamily="34" charset="0"/>
              </a:rPr>
              <a:t>: the X-factor of an argument</a:t>
            </a:r>
          </a:p>
        </p:txBody>
      </p:sp>
      <p:sp>
        <p:nvSpPr>
          <p:cNvPr id="7" name="TextBox 6">
            <a:extLst>
              <a:ext uri="{FF2B5EF4-FFF2-40B4-BE49-F238E27FC236}">
                <a16:creationId xmlns:a16="http://schemas.microsoft.com/office/drawing/2014/main" id="{61932941-EC4F-451F-925D-8AFB4FA22F37}"/>
              </a:ext>
            </a:extLst>
          </p:cNvPr>
          <p:cNvSpPr txBox="1"/>
          <p:nvPr/>
        </p:nvSpPr>
        <p:spPr>
          <a:xfrm>
            <a:off x="1579997" y="5029200"/>
            <a:ext cx="4396507" cy="1129668"/>
          </a:xfrm>
          <a:prstGeom prst="rect">
            <a:avLst/>
          </a:prstGeom>
          <a:noFill/>
        </p:spPr>
        <p:txBody>
          <a:bodyPr wrap="square">
            <a:spAutoFit/>
          </a:bodyPr>
          <a:lstStyle/>
          <a:p>
            <a:pPr>
              <a:lnSpc>
                <a:spcPct val="125000"/>
              </a:lnSpc>
              <a:buFont typeface="Wingdings 2" pitchFamily="18" charset="2"/>
              <a:buNone/>
            </a:pPr>
            <a:r>
              <a:rPr lang="en-US" sz="2800" b="1"/>
              <a:t>Assumption</a:t>
            </a:r>
            <a:r>
              <a:rPr lang="en-US" sz="2800"/>
              <a:t>: “date” refers to time.</a:t>
            </a:r>
          </a:p>
        </p:txBody>
      </p:sp>
      <p:pic>
        <p:nvPicPr>
          <p:cNvPr id="2" name="Picture 1">
            <a:extLst>
              <a:ext uri="{FF2B5EF4-FFF2-40B4-BE49-F238E27FC236}">
                <a16:creationId xmlns:a16="http://schemas.microsoft.com/office/drawing/2014/main" id="{3B056E15-0CE5-495F-88A8-16CD4C901C60}"/>
              </a:ext>
            </a:extLst>
          </p:cNvPr>
          <p:cNvPicPr>
            <a:picLocks noChangeAspect="1"/>
          </p:cNvPicPr>
          <p:nvPr/>
        </p:nvPicPr>
        <p:blipFill>
          <a:blip r:embed="rId2"/>
          <a:stretch>
            <a:fillRect/>
          </a:stretch>
        </p:blipFill>
        <p:spPr>
          <a:xfrm>
            <a:off x="1752600" y="1455421"/>
            <a:ext cx="4051300" cy="3038475"/>
          </a:xfrm>
          <a:prstGeom prst="rect">
            <a:avLst/>
          </a:prstGeom>
        </p:spPr>
      </p:pic>
      <p:pic>
        <p:nvPicPr>
          <p:cNvPr id="3" name="Picture 2">
            <a:extLst>
              <a:ext uri="{FF2B5EF4-FFF2-40B4-BE49-F238E27FC236}">
                <a16:creationId xmlns:a16="http://schemas.microsoft.com/office/drawing/2014/main" id="{9E4B9F3C-2238-4F7C-8B41-174C6698EAA7}"/>
              </a:ext>
            </a:extLst>
          </p:cNvPr>
          <p:cNvPicPr>
            <a:picLocks noChangeAspect="1"/>
          </p:cNvPicPr>
          <p:nvPr/>
        </p:nvPicPr>
        <p:blipFill>
          <a:blip r:embed="rId3"/>
          <a:stretch>
            <a:fillRect/>
          </a:stretch>
        </p:blipFill>
        <p:spPr>
          <a:xfrm>
            <a:off x="6042894" y="1455421"/>
            <a:ext cx="4396507" cy="3038475"/>
          </a:xfrm>
          <a:prstGeom prst="rect">
            <a:avLst/>
          </a:prstGeom>
        </p:spPr>
      </p:pic>
      <p:sp>
        <p:nvSpPr>
          <p:cNvPr id="8" name="TextBox 7">
            <a:extLst>
              <a:ext uri="{FF2B5EF4-FFF2-40B4-BE49-F238E27FC236}">
                <a16:creationId xmlns:a16="http://schemas.microsoft.com/office/drawing/2014/main" id="{8F673600-DAFF-4142-8F50-FADD1E91EC8B}"/>
              </a:ext>
            </a:extLst>
          </p:cNvPr>
          <p:cNvSpPr txBox="1"/>
          <p:nvPr/>
        </p:nvSpPr>
        <p:spPr>
          <a:xfrm>
            <a:off x="6042894" y="5029201"/>
            <a:ext cx="5360212" cy="1129668"/>
          </a:xfrm>
          <a:prstGeom prst="rect">
            <a:avLst/>
          </a:prstGeom>
          <a:noFill/>
        </p:spPr>
        <p:txBody>
          <a:bodyPr wrap="square">
            <a:spAutoFit/>
          </a:bodyPr>
          <a:lstStyle/>
          <a:p>
            <a:pPr>
              <a:lnSpc>
                <a:spcPct val="125000"/>
              </a:lnSpc>
              <a:buFont typeface="Wingdings 2" pitchFamily="18" charset="2"/>
              <a:buNone/>
            </a:pPr>
            <a:r>
              <a:rPr lang="en-US" sz="2800" b="1"/>
              <a:t>Assumption</a:t>
            </a:r>
            <a:r>
              <a:rPr lang="en-US" sz="2800"/>
              <a:t>: “air” refers to the physical atmosphere.</a:t>
            </a:r>
          </a:p>
        </p:txBody>
      </p:sp>
      <p:sp>
        <p:nvSpPr>
          <p:cNvPr id="4" name="Arrow: Down 3">
            <a:extLst>
              <a:ext uri="{FF2B5EF4-FFF2-40B4-BE49-F238E27FC236}">
                <a16:creationId xmlns:a16="http://schemas.microsoft.com/office/drawing/2014/main" id="{B70C2703-57DA-4477-8F81-E7EF181D8CF6}"/>
              </a:ext>
            </a:extLst>
          </p:cNvPr>
          <p:cNvSpPr/>
          <p:nvPr/>
        </p:nvSpPr>
        <p:spPr>
          <a:xfrm>
            <a:off x="3711388" y="4493896"/>
            <a:ext cx="268941" cy="445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E957E1B3-7CDE-474F-B7D6-193D9F02977D}"/>
              </a:ext>
            </a:extLst>
          </p:cNvPr>
          <p:cNvSpPr/>
          <p:nvPr/>
        </p:nvSpPr>
        <p:spPr>
          <a:xfrm>
            <a:off x="8310282" y="4493896"/>
            <a:ext cx="268941" cy="445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6234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p:cNvSpPr>
          <p:nvPr/>
        </p:nvSpPr>
        <p:spPr bwMode="auto">
          <a:xfrm>
            <a:off x="1752600" y="381000"/>
            <a:ext cx="8915400" cy="46863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fontScale="90000" lnSpcReduction="20000"/>
          </a:bodyPr>
          <a:lstStyle>
            <a:lvl1pPr>
              <a:defRPr sz="2900" b="1" i="1">
                <a:solidFill>
                  <a:srgbClr val="080808"/>
                </a:solidFill>
                <a:latin typeface="Arial"/>
                <a:ea typeface="+mj-ea"/>
                <a:cs typeface="Arial"/>
              </a:defRPr>
            </a:lvl1pPr>
          </a:lstStyle>
          <a:p>
            <a:pPr algn="ctr">
              <a:defRPr/>
            </a:pPr>
            <a:r>
              <a:rPr lang="en-US" sz="3200" i="0" u="sng"/>
              <a:t>Assumption</a:t>
            </a:r>
            <a:r>
              <a:rPr lang="en-US" sz="3200" i="0"/>
              <a:t>: the X-factor of an argument</a:t>
            </a:r>
          </a:p>
        </p:txBody>
      </p:sp>
      <p:sp>
        <p:nvSpPr>
          <p:cNvPr id="6" name="TextBox 5">
            <a:extLst>
              <a:ext uri="{FF2B5EF4-FFF2-40B4-BE49-F238E27FC236}">
                <a16:creationId xmlns:a16="http://schemas.microsoft.com/office/drawing/2014/main" id="{5F56BCD4-5EFB-4621-A124-C8E0C9FFFEB1}"/>
              </a:ext>
            </a:extLst>
          </p:cNvPr>
          <p:cNvSpPr txBox="1"/>
          <p:nvPr/>
        </p:nvSpPr>
        <p:spPr>
          <a:xfrm>
            <a:off x="4963887" y="2106805"/>
            <a:ext cx="7228114" cy="2793842"/>
          </a:xfrm>
          <a:prstGeom prst="rect">
            <a:avLst/>
          </a:prstGeom>
          <a:noFill/>
        </p:spPr>
        <p:txBody>
          <a:bodyPr wrap="square">
            <a:spAutoFit/>
          </a:bodyPr>
          <a:lstStyle/>
          <a:p>
            <a:pPr>
              <a:lnSpc>
                <a:spcPct val="150000"/>
              </a:lnSpc>
              <a:buFont typeface="Wingdings 2" pitchFamily="18" charset="2"/>
              <a:buNone/>
            </a:pPr>
            <a:r>
              <a:rPr lang="en-US" sz="2400" b="1"/>
              <a:t>Which of the following is my assumption</a:t>
            </a:r>
            <a:r>
              <a:rPr lang="en-US" sz="2400"/>
              <a:t>?  </a:t>
            </a:r>
          </a:p>
          <a:p>
            <a:pPr>
              <a:lnSpc>
                <a:spcPct val="150000"/>
              </a:lnSpc>
              <a:buFont typeface="Wingdings 2" pitchFamily="18" charset="2"/>
              <a:buNone/>
            </a:pPr>
            <a:r>
              <a:rPr lang="en-US" sz="2400">
                <a:latin typeface="Arial" panose="020B0604020202020204" pitchFamily="34" charset="0"/>
                <a:cs typeface="Arial" panose="020B0604020202020204" pitchFamily="34" charset="0"/>
              </a:rPr>
              <a:t>A. My girl likes eating and living in luxury places. </a:t>
            </a:r>
          </a:p>
          <a:p>
            <a:pPr>
              <a:lnSpc>
                <a:spcPct val="150000"/>
              </a:lnSpc>
              <a:buFont typeface="Wingdings 2" pitchFamily="18" charset="2"/>
              <a:buNone/>
            </a:pPr>
            <a:r>
              <a:rPr lang="en-US" sz="2400">
                <a:latin typeface="Arial" panose="020B0604020202020204" pitchFamily="34" charset="0"/>
                <a:cs typeface="Arial" panose="020B0604020202020204" pitchFamily="34" charset="0"/>
              </a:rPr>
              <a:t>B. My girl asks for a luxury meal for a nice date. </a:t>
            </a:r>
          </a:p>
          <a:p>
            <a:pPr>
              <a:lnSpc>
                <a:spcPct val="150000"/>
              </a:lnSpc>
              <a:buFont typeface="Wingdings 2" pitchFamily="18" charset="2"/>
              <a:buNone/>
            </a:pPr>
            <a:r>
              <a:rPr lang="en-US" sz="2400">
                <a:latin typeface="Arial" panose="020B0604020202020204" pitchFamily="34" charset="0"/>
                <a:cs typeface="Arial" panose="020B0604020202020204" pitchFamily="34" charset="0"/>
              </a:rPr>
              <a:t>C. Many of the gas stations serve luxury meals. </a:t>
            </a:r>
          </a:p>
          <a:p>
            <a:pPr>
              <a:lnSpc>
                <a:spcPct val="150000"/>
              </a:lnSpc>
              <a:buFont typeface="Wingdings 2" pitchFamily="18" charset="2"/>
              <a:buNone/>
            </a:pPr>
            <a:r>
              <a:rPr lang="en-US" sz="2400">
                <a:latin typeface="Arial" panose="020B0604020202020204" pitchFamily="34" charset="0"/>
                <a:cs typeface="Arial" panose="020B0604020202020204" pitchFamily="34" charset="0"/>
              </a:rPr>
              <a:t>D. “somewhere” is not necessarily a restaurant.</a:t>
            </a:r>
          </a:p>
        </p:txBody>
      </p:sp>
      <p:pic>
        <p:nvPicPr>
          <p:cNvPr id="4" name="Picture 3">
            <a:extLst>
              <a:ext uri="{FF2B5EF4-FFF2-40B4-BE49-F238E27FC236}">
                <a16:creationId xmlns:a16="http://schemas.microsoft.com/office/drawing/2014/main" id="{B6CD574B-9B00-499D-8348-7A178AF1DEAF}"/>
              </a:ext>
            </a:extLst>
          </p:cNvPr>
          <p:cNvPicPr>
            <a:picLocks noChangeAspect="1"/>
          </p:cNvPicPr>
          <p:nvPr/>
        </p:nvPicPr>
        <p:blipFill>
          <a:blip r:embed="rId2"/>
          <a:stretch>
            <a:fillRect/>
          </a:stretch>
        </p:blipFill>
        <p:spPr>
          <a:xfrm>
            <a:off x="733530" y="1653435"/>
            <a:ext cx="3622604" cy="4041887"/>
          </a:xfrm>
          <a:prstGeom prst="rect">
            <a:avLst/>
          </a:prstGeom>
        </p:spPr>
      </p:pic>
    </p:spTree>
    <p:extLst>
      <p:ext uri="{BB962C8B-B14F-4D97-AF65-F5344CB8AC3E}">
        <p14:creationId xmlns:p14="http://schemas.microsoft.com/office/powerpoint/2010/main" val="166869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79"/>
          <p:cNvSpPr txBox="1">
            <a:spLocks noGrp="1"/>
          </p:cNvSpPr>
          <p:nvPr>
            <p:ph type="title"/>
          </p:nvPr>
        </p:nvSpPr>
        <p:spPr>
          <a:xfrm>
            <a:off x="2131240" y="13716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5</a:t>
            </a:r>
            <a:endParaRPr/>
          </a:p>
        </p:txBody>
      </p:sp>
      <p:sp>
        <p:nvSpPr>
          <p:cNvPr id="268" name="Google Shape;268;p79"/>
          <p:cNvSpPr txBox="1">
            <a:spLocks noGrp="1"/>
          </p:cNvSpPr>
          <p:nvPr>
            <p:ph type="body" idx="1"/>
          </p:nvPr>
        </p:nvSpPr>
        <p:spPr>
          <a:xfrm>
            <a:off x="1981202" y="670542"/>
            <a:ext cx="8229600" cy="1719300"/>
          </a:xfrm>
          <a:prstGeom prst="rect">
            <a:avLst/>
          </a:prstGeom>
          <a:noFill/>
          <a:ln>
            <a:noFill/>
          </a:ln>
        </p:spPr>
        <p:txBody>
          <a:bodyPr spcFirstLastPara="1" vert="horz" wrap="square" lIns="91425" tIns="45700" rIns="91425" bIns="45700" rtlCol="0" anchor="t" anchorCtr="0">
            <a:noAutofit/>
          </a:bodyPr>
          <a:lstStyle/>
          <a:p>
            <a:pPr marL="285750" indent="-285750">
              <a:lnSpc>
                <a:spcPct val="100000"/>
              </a:lnSpc>
              <a:spcBef>
                <a:spcPts val="0"/>
              </a:spcBef>
              <a:buSzPts val="3200"/>
              <a:buChar char="❖"/>
            </a:pPr>
            <a:r>
              <a:rPr lang="en-US" sz="1800" err="1">
                <a:solidFill>
                  <a:srgbClr val="252525"/>
                </a:solidFill>
                <a:latin typeface="Arial"/>
                <a:ea typeface="Arial"/>
                <a:cs typeface="Arial"/>
                <a:sym typeface="Arial"/>
              </a:rPr>
              <a:t>Làm</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từ</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thiện</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nhưng</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tiktoker</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Nờ</a:t>
            </a:r>
            <a:r>
              <a:rPr lang="en-US" sz="1800">
                <a:solidFill>
                  <a:srgbClr val="252525"/>
                </a:solidFill>
                <a:latin typeface="Arial"/>
                <a:ea typeface="Arial"/>
                <a:cs typeface="Arial"/>
                <a:sym typeface="Arial"/>
              </a:rPr>
              <a:t> Ô </a:t>
            </a:r>
            <a:r>
              <a:rPr lang="en-US" sz="1800" err="1">
                <a:solidFill>
                  <a:srgbClr val="252525"/>
                </a:solidFill>
                <a:latin typeface="Arial"/>
                <a:ea typeface="Arial"/>
                <a:cs typeface="Arial"/>
                <a:sym typeface="Arial"/>
              </a:rPr>
              <a:t>Nô</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lại</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gây</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tranh</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cãi</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khi</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có</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những</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lời</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lẽ</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được</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cho</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không</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đúng</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mực</a:t>
            </a:r>
            <a:r>
              <a:rPr lang="en-US" sz="1800">
                <a:solidFill>
                  <a:srgbClr val="FF0000"/>
                </a:solidFill>
                <a:latin typeface="Arial"/>
                <a:ea typeface="Arial"/>
                <a:cs typeface="Arial"/>
                <a:sym typeface="Arial"/>
              </a:rPr>
              <a:t>. </a:t>
            </a:r>
            <a:r>
              <a:rPr lang="en-US" sz="1800">
                <a:solidFill>
                  <a:srgbClr val="252525"/>
                </a:solidFill>
                <a:latin typeface="Arial"/>
                <a:ea typeface="Arial"/>
                <a:cs typeface="Arial"/>
                <a:sym typeface="Arial"/>
              </a:rPr>
              <a:t>"</a:t>
            </a:r>
            <a:r>
              <a:rPr lang="en-US" sz="1800" err="1">
                <a:solidFill>
                  <a:srgbClr val="252525"/>
                </a:solidFill>
                <a:latin typeface="Arial"/>
                <a:ea typeface="Arial"/>
                <a:cs typeface="Arial"/>
                <a:sym typeface="Arial"/>
              </a:rPr>
              <a:t>Đó</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coi</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đi</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số</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khổ</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nó</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khổ</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vậy</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đó</a:t>
            </a:r>
            <a:r>
              <a:rPr lang="en-US" sz="1800">
                <a:solidFill>
                  <a:srgbClr val="252525"/>
                </a:solidFill>
                <a:latin typeface="Arial"/>
                <a:ea typeface="Arial"/>
                <a:cs typeface="Arial"/>
                <a:sym typeface="Arial"/>
              </a:rPr>
              <a:t>, </a:t>
            </a:r>
            <a:r>
              <a:rPr lang="en-US" sz="1800">
                <a:solidFill>
                  <a:srgbClr val="FF0000"/>
                </a:solidFill>
                <a:latin typeface="Arial"/>
                <a:ea typeface="Arial"/>
                <a:cs typeface="Arial"/>
                <a:sym typeface="Arial"/>
              </a:rPr>
              <a:t>(</a:t>
            </a:r>
            <a:r>
              <a:rPr lang="vi-VN" sz="1800">
                <a:solidFill>
                  <a:srgbClr val="FF0000"/>
                </a:solidFill>
                <a:latin typeface="Arial"/>
                <a:ea typeface="Arial"/>
                <a:cs typeface="Arial"/>
                <a:sym typeface="Arial"/>
              </a:rPr>
              <a:t>1</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người</a:t>
            </a:r>
            <a:r>
              <a:rPr lang="en-US" sz="1800">
                <a:solidFill>
                  <a:srgbClr val="FF0000"/>
                </a:solidFill>
                <a:latin typeface="Arial"/>
                <a:ea typeface="Arial"/>
                <a:cs typeface="Arial"/>
                <a:sym typeface="Arial"/>
              </a:rPr>
              <a:t> ta </a:t>
            </a:r>
            <a:r>
              <a:rPr lang="en-US" sz="1800" err="1">
                <a:solidFill>
                  <a:srgbClr val="FF0000"/>
                </a:solidFill>
                <a:latin typeface="Arial"/>
                <a:ea typeface="Arial"/>
                <a:cs typeface="Arial"/>
                <a:sym typeface="Arial"/>
              </a:rPr>
              <a:t>nghèo</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thì</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chọn</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ăn</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món</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gì</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như</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bào</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ngư</a:t>
            </a:r>
            <a:r>
              <a:rPr lang="en-US" sz="1800">
                <a:solidFill>
                  <a:srgbClr val="FF0000"/>
                </a:solidFill>
                <a:latin typeface="Arial"/>
                <a:ea typeface="Arial"/>
                <a:cs typeface="Arial"/>
                <a:sym typeface="Arial"/>
              </a:rPr>
              <a:t> vi </a:t>
            </a:r>
            <a:r>
              <a:rPr lang="en-US" sz="1800" err="1">
                <a:solidFill>
                  <a:srgbClr val="FF0000"/>
                </a:solidFill>
                <a:latin typeface="Arial"/>
                <a:ea typeface="Arial"/>
                <a:cs typeface="Arial"/>
                <a:sym typeface="Arial"/>
              </a:rPr>
              <a:t>cá</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đồ</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đó</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chứ</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sao</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chọn</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ăn</a:t>
            </a:r>
            <a:r>
              <a:rPr lang="en-US" sz="1800">
                <a:solidFill>
                  <a:srgbClr val="FF0000"/>
                </a:solidFill>
                <a:latin typeface="Arial"/>
                <a:ea typeface="Arial"/>
                <a:cs typeface="Arial"/>
                <a:sym typeface="Arial"/>
              </a:rPr>
              <a:t> </a:t>
            </a:r>
            <a:r>
              <a:rPr lang="en-US" sz="1800" err="1">
                <a:solidFill>
                  <a:srgbClr val="FF0000"/>
                </a:solidFill>
                <a:latin typeface="Arial"/>
                <a:ea typeface="Arial"/>
                <a:cs typeface="Arial"/>
                <a:sym typeface="Arial"/>
              </a:rPr>
              <a:t>phở</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Thôi</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chúc</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bà</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vượt</a:t>
            </a:r>
            <a:r>
              <a:rPr lang="en-US" sz="1800">
                <a:solidFill>
                  <a:srgbClr val="252525"/>
                </a:solidFill>
                <a:latin typeface="Arial"/>
                <a:ea typeface="Arial"/>
                <a:cs typeface="Arial"/>
                <a:sym typeface="Arial"/>
              </a:rPr>
              <a:t> qua </a:t>
            </a:r>
            <a:r>
              <a:rPr lang="en-US" sz="1800" err="1">
                <a:solidFill>
                  <a:srgbClr val="252525"/>
                </a:solidFill>
                <a:latin typeface="Arial"/>
                <a:ea typeface="Arial"/>
                <a:cs typeface="Arial"/>
                <a:sym typeface="Arial"/>
              </a:rPr>
              <a:t>mùa</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đông</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cô</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đơn</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lạnh</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giá</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bớt</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nghèo</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lại</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đi</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nha</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chứ</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nghèo</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hoài</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không</a:t>
            </a:r>
            <a:r>
              <a:rPr lang="en-US" sz="1800">
                <a:solidFill>
                  <a:srgbClr val="252525"/>
                </a:solidFill>
                <a:latin typeface="Arial"/>
                <a:ea typeface="Arial"/>
                <a:cs typeface="Arial"/>
                <a:sym typeface="Arial"/>
              </a:rPr>
              <a:t> ai </a:t>
            </a:r>
            <a:r>
              <a:rPr lang="en-US" sz="1800" err="1">
                <a:solidFill>
                  <a:srgbClr val="252525"/>
                </a:solidFill>
                <a:latin typeface="Arial"/>
                <a:ea typeface="Arial"/>
                <a:cs typeface="Arial"/>
                <a:sym typeface="Arial"/>
              </a:rPr>
              <a:t>giúp</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mãi</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được</a:t>
            </a:r>
            <a:r>
              <a:rPr lang="en-US" sz="1800">
                <a:solidFill>
                  <a:srgbClr val="252525"/>
                </a:solidFill>
                <a:latin typeface="Arial"/>
                <a:ea typeface="Arial"/>
                <a:cs typeface="Arial"/>
                <a:sym typeface="Arial"/>
              </a:rPr>
              <a:t> </a:t>
            </a:r>
            <a:r>
              <a:rPr lang="en-US" sz="1800" err="1">
                <a:solidFill>
                  <a:srgbClr val="252525"/>
                </a:solidFill>
                <a:latin typeface="Arial"/>
                <a:ea typeface="Arial"/>
                <a:cs typeface="Arial"/>
                <a:sym typeface="Arial"/>
              </a:rPr>
              <a:t>đâu</a:t>
            </a:r>
            <a:r>
              <a:rPr lang="en-US" sz="1800">
                <a:solidFill>
                  <a:srgbClr val="252525"/>
                </a:solidFill>
                <a:latin typeface="Arial"/>
                <a:ea typeface="Arial"/>
                <a:cs typeface="Arial"/>
                <a:sym typeface="Arial"/>
              </a:rPr>
              <a:t>".</a:t>
            </a:r>
            <a:endParaRPr lang="vi-VN" sz="1800">
              <a:solidFill>
                <a:srgbClr val="252525"/>
              </a:solidFill>
              <a:latin typeface="Arial"/>
              <a:ea typeface="Arial"/>
              <a:cs typeface="Arial"/>
              <a:sym typeface="Arial"/>
            </a:endParaRPr>
          </a:p>
          <a:p>
            <a:pPr marL="0" indent="0">
              <a:lnSpc>
                <a:spcPct val="100000"/>
              </a:lnSpc>
              <a:spcBef>
                <a:spcPts val="0"/>
              </a:spcBef>
              <a:buSzPts val="3200"/>
              <a:buNone/>
            </a:pPr>
            <a:endParaRPr sz="1800">
              <a:solidFill>
                <a:srgbClr val="252525"/>
              </a:solidFill>
              <a:latin typeface="Arial"/>
              <a:ea typeface="Arial"/>
              <a:cs typeface="Arial"/>
              <a:sym typeface="Arial"/>
            </a:endParaRPr>
          </a:p>
          <a:p>
            <a:pPr marL="285750" indent="-285750">
              <a:lnSpc>
                <a:spcPct val="100000"/>
              </a:lnSpc>
              <a:spcBef>
                <a:spcPts val="0"/>
              </a:spcBef>
              <a:buSzPts val="3200"/>
              <a:buChar char="❖"/>
            </a:pPr>
            <a:r>
              <a:rPr lang="en-US" sz="1800" err="1">
                <a:solidFill>
                  <a:schemeClr val="dk1"/>
                </a:solidFill>
                <a:latin typeface="Arial"/>
                <a:ea typeface="Arial"/>
                <a:cs typeface="Arial"/>
                <a:sym typeface="Arial"/>
              </a:rPr>
              <a:t>Dù</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lên</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tiếng</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hối</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lỗi</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nhưng</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sau</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đó</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anh</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lại</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có</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những</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phát</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ngôn</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rất</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thách</a:t>
            </a:r>
            <a:r>
              <a:rPr lang="en-US" sz="1800">
                <a:solidFill>
                  <a:schemeClr val="dk1"/>
                </a:solidFill>
                <a:latin typeface="Arial"/>
                <a:ea typeface="Arial"/>
                <a:cs typeface="Arial"/>
                <a:sym typeface="Arial"/>
              </a:rPr>
              <a:t> </a:t>
            </a:r>
            <a:r>
              <a:rPr lang="en-US" sz="1800" err="1">
                <a:solidFill>
                  <a:schemeClr val="dk1"/>
                </a:solidFill>
                <a:latin typeface="Arial"/>
                <a:ea typeface="Arial"/>
                <a:cs typeface="Arial"/>
                <a:sym typeface="Arial"/>
              </a:rPr>
              <a:t>thức</a:t>
            </a:r>
            <a:r>
              <a:rPr lang="en-US" sz="1800">
                <a:solidFill>
                  <a:schemeClr val="dk1"/>
                </a:solidFill>
                <a:latin typeface="Arial"/>
                <a:ea typeface="Arial"/>
                <a:cs typeface="Arial"/>
                <a:sym typeface="Arial"/>
              </a:rPr>
              <a:t>:</a:t>
            </a:r>
            <a:r>
              <a:rPr lang="en-US" sz="1800">
                <a:solidFill>
                  <a:srgbClr val="FF0000"/>
                </a:solidFill>
                <a:latin typeface="Arial"/>
                <a:ea typeface="Arial"/>
                <a:cs typeface="Arial"/>
                <a:sym typeface="Arial"/>
              </a:rPr>
              <a:t> (3)</a:t>
            </a:r>
            <a:r>
              <a:rPr lang="en-US" sz="1800" i="1">
                <a:solidFill>
                  <a:srgbClr val="FF0000"/>
                </a:solidFill>
                <a:latin typeface="Arial"/>
                <a:ea typeface="Arial"/>
                <a:cs typeface="Arial"/>
                <a:sym typeface="Arial"/>
              </a:rPr>
              <a:t>"</a:t>
            </a:r>
            <a:r>
              <a:rPr lang="en-US" sz="1800" i="1" err="1">
                <a:solidFill>
                  <a:srgbClr val="FF0000"/>
                </a:solidFill>
                <a:latin typeface="Arial"/>
                <a:ea typeface="Arial"/>
                <a:cs typeface="Arial"/>
                <a:sym typeface="Arial"/>
              </a:rPr>
              <a:t>Không</a:t>
            </a:r>
            <a:r>
              <a:rPr lang="en-US" sz="1800" i="1">
                <a:solidFill>
                  <a:srgbClr val="FF0000"/>
                </a:solidFill>
                <a:latin typeface="Arial"/>
                <a:ea typeface="Arial"/>
                <a:cs typeface="Arial"/>
                <a:sym typeface="Arial"/>
              </a:rPr>
              <a:t> bao </a:t>
            </a:r>
            <a:r>
              <a:rPr lang="en-US" sz="1800" i="1" err="1">
                <a:solidFill>
                  <a:srgbClr val="FF0000"/>
                </a:solidFill>
                <a:latin typeface="Arial"/>
                <a:ea typeface="Arial"/>
                <a:cs typeface="Arial"/>
                <a:sym typeface="Arial"/>
              </a:rPr>
              <a:t>giờ</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tẩy</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chay</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được</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tôi</a:t>
            </a:r>
            <a:r>
              <a:rPr lang="en-US" sz="1800" i="1">
                <a:solidFill>
                  <a:srgbClr val="FF0000"/>
                </a:solidFill>
                <a:latin typeface="Arial"/>
                <a:ea typeface="Arial"/>
                <a:cs typeface="Arial"/>
                <a:sym typeface="Arial"/>
              </a:rPr>
              <a:t>" </a:t>
            </a:r>
            <a:r>
              <a:rPr lang="en-US" sz="1800">
                <a:solidFill>
                  <a:srgbClr val="FF0000"/>
                </a:solidFill>
                <a:latin typeface="Arial"/>
                <a:ea typeface="Arial"/>
                <a:cs typeface="Arial"/>
                <a:sym typeface="Arial"/>
              </a:rPr>
              <a:t>hay</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Cuộc</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sống</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tôi</a:t>
            </a:r>
            <a:r>
              <a:rPr lang="en-US" sz="1800" i="1">
                <a:solidFill>
                  <a:srgbClr val="FF0000"/>
                </a:solidFill>
                <a:latin typeface="Arial"/>
                <a:ea typeface="Arial"/>
                <a:cs typeface="Arial"/>
                <a:sym typeface="Arial"/>
              </a:rPr>
              <a:t> - </a:t>
            </a:r>
            <a:r>
              <a:rPr lang="en-US" sz="1800" i="1" err="1">
                <a:solidFill>
                  <a:srgbClr val="FF0000"/>
                </a:solidFill>
                <a:latin typeface="Arial"/>
                <a:ea typeface="Arial"/>
                <a:cs typeface="Arial"/>
                <a:sym typeface="Arial"/>
              </a:rPr>
              <a:t>tôi</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sống</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cuộc</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sống</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các</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bạn</a:t>
            </a:r>
            <a:r>
              <a:rPr lang="en-US" sz="1800" i="1">
                <a:solidFill>
                  <a:srgbClr val="FF0000"/>
                </a:solidFill>
                <a:latin typeface="Arial"/>
                <a:ea typeface="Arial"/>
                <a:cs typeface="Arial"/>
                <a:sym typeface="Arial"/>
              </a:rPr>
              <a:t> - </a:t>
            </a:r>
            <a:r>
              <a:rPr lang="en-US" sz="1800" i="1" err="1">
                <a:solidFill>
                  <a:srgbClr val="FF0000"/>
                </a:solidFill>
                <a:latin typeface="Arial"/>
                <a:ea typeface="Arial"/>
                <a:cs typeface="Arial"/>
                <a:sym typeface="Arial"/>
              </a:rPr>
              <a:t>các</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bạn</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sống</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Một</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người</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làm</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còn</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hơn</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không</a:t>
            </a:r>
            <a:r>
              <a:rPr lang="en-US" sz="1800" i="1">
                <a:solidFill>
                  <a:srgbClr val="FF0000"/>
                </a:solidFill>
                <a:latin typeface="Arial"/>
                <a:ea typeface="Arial"/>
                <a:cs typeface="Arial"/>
                <a:sym typeface="Arial"/>
              </a:rPr>
              <a:t> </a:t>
            </a:r>
            <a:r>
              <a:rPr lang="en-US" sz="1800" i="1" err="1">
                <a:solidFill>
                  <a:srgbClr val="FF0000"/>
                </a:solidFill>
                <a:latin typeface="Arial"/>
                <a:ea typeface="Arial"/>
                <a:cs typeface="Arial"/>
                <a:sym typeface="Arial"/>
              </a:rPr>
              <a:t>làm</a:t>
            </a:r>
            <a:r>
              <a:rPr lang="en-US" sz="1800" i="1">
                <a:solidFill>
                  <a:srgbClr val="FF0000"/>
                </a:solidFill>
                <a:latin typeface="Arial"/>
                <a:ea typeface="Arial"/>
                <a:cs typeface="Arial"/>
                <a:sym typeface="Arial"/>
              </a:rPr>
              <a:t>".</a:t>
            </a:r>
            <a:endParaRPr sz="1800">
              <a:solidFill>
                <a:srgbClr val="FF0000"/>
              </a:solidFill>
              <a:latin typeface="Arial"/>
              <a:ea typeface="Arial"/>
              <a:cs typeface="Arial"/>
              <a:sym typeface="Arial"/>
            </a:endParaRPr>
          </a:p>
        </p:txBody>
      </p:sp>
      <p:sp>
        <p:nvSpPr>
          <p:cNvPr id="269" name="Google Shape;269;p79"/>
          <p:cNvSpPr txBox="1"/>
          <p:nvPr/>
        </p:nvSpPr>
        <p:spPr>
          <a:xfrm>
            <a:off x="1981200" y="6248400"/>
            <a:ext cx="8229600" cy="47244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1400">
                <a:solidFill>
                  <a:schemeClr val="dk1"/>
                </a:solidFill>
                <a:latin typeface="Arial"/>
                <a:ea typeface="Arial"/>
                <a:cs typeface="Arial"/>
                <a:sym typeface="Arial"/>
              </a:rPr>
              <a:t>Source:https://2sao.vn/tiktoker-no-o-no-bi-so-gay-sau-phat-ngon-soc-khi-lam-tu-thien-n-328796.html</a:t>
            </a:r>
            <a:endParaRPr sz="1400">
              <a:solidFill>
                <a:srgbClr val="000000"/>
              </a:solidFill>
              <a:latin typeface="Arial"/>
              <a:ea typeface="Arial"/>
              <a:cs typeface="Arial"/>
              <a:sym typeface="Arial"/>
            </a:endParaRPr>
          </a:p>
        </p:txBody>
      </p:sp>
      <p:sp>
        <p:nvSpPr>
          <p:cNvPr id="270" name="Google Shape;270;p79"/>
          <p:cNvSpPr txBox="1"/>
          <p:nvPr/>
        </p:nvSpPr>
        <p:spPr>
          <a:xfrm>
            <a:off x="1797899" y="4038600"/>
            <a:ext cx="8229600" cy="281940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000" b="1">
                <a:solidFill>
                  <a:srgbClr val="000000"/>
                </a:solidFill>
                <a:latin typeface="Arial"/>
                <a:ea typeface="Arial"/>
                <a:cs typeface="Arial"/>
                <a:sym typeface="Arial"/>
              </a:rPr>
              <a:t>(</a:t>
            </a:r>
            <a:r>
              <a:rPr lang="vi-VN" sz="2000" b="1">
                <a:solidFill>
                  <a:srgbClr val="000000"/>
                </a:solidFill>
                <a:latin typeface="Arial"/>
                <a:ea typeface="Arial"/>
                <a:cs typeface="Arial"/>
                <a:sym typeface="Arial"/>
              </a:rPr>
              <a:t>1</a:t>
            </a:r>
            <a:r>
              <a:rPr lang="en-US" sz="2000" b="1">
                <a:solidFill>
                  <a:srgbClr val="000000"/>
                </a:solidFill>
                <a:latin typeface="Arial"/>
                <a:ea typeface="Arial"/>
                <a:cs typeface="Arial"/>
                <a:sym typeface="Arial"/>
              </a:rPr>
              <a:t>) Lack of logical correctness</a:t>
            </a:r>
            <a:r>
              <a:rPr lang="en-US" sz="2000">
                <a:solidFill>
                  <a:srgbClr val="000000"/>
                </a:solidFill>
                <a:latin typeface="Arial"/>
                <a:ea typeface="Arial"/>
                <a:cs typeface="Arial"/>
                <a:sym typeface="Arial"/>
              </a:rPr>
              <a:t>: </a:t>
            </a:r>
            <a:r>
              <a:rPr lang="vi-VN" sz="2000">
                <a:solidFill>
                  <a:srgbClr val="000000"/>
                </a:solidFill>
                <a:latin typeface="Arial"/>
                <a:ea typeface="Arial"/>
                <a:cs typeface="Arial"/>
                <a:sym typeface="Arial"/>
              </a:rPr>
              <a:t>T</a:t>
            </a:r>
            <a:r>
              <a:rPr lang="en-US" sz="2000">
                <a:solidFill>
                  <a:srgbClr val="000000"/>
                </a:solidFill>
                <a:latin typeface="Arial"/>
                <a:ea typeface="Arial"/>
                <a:cs typeface="Arial"/>
                <a:sym typeface="Arial"/>
              </a:rPr>
              <a:t>he lady is so poor that she cannot be affordable for types of food as the </a:t>
            </a:r>
            <a:r>
              <a:rPr lang="vi-VN" sz="2000"/>
              <a:t>TikT</a:t>
            </a:r>
            <a:r>
              <a:rPr lang="en-US" sz="2000" err="1">
                <a:solidFill>
                  <a:srgbClr val="000000"/>
                </a:solidFill>
                <a:latin typeface="Arial"/>
                <a:ea typeface="Arial"/>
                <a:cs typeface="Arial"/>
                <a:sym typeface="Arial"/>
              </a:rPr>
              <a:t>oker</a:t>
            </a:r>
            <a:r>
              <a:rPr lang="en-US" sz="2000">
                <a:solidFill>
                  <a:srgbClr val="000000"/>
                </a:solidFill>
                <a:latin typeface="Arial"/>
                <a:ea typeface="Arial"/>
                <a:cs typeface="Arial"/>
                <a:sym typeface="Arial"/>
              </a:rPr>
              <a:t> said.</a:t>
            </a:r>
            <a:endParaRPr sz="2000"/>
          </a:p>
          <a:p>
            <a:pPr>
              <a:buClr>
                <a:schemeClr val="folHlink"/>
              </a:buClr>
              <a:buSzPts val="2400"/>
            </a:pPr>
            <a:endParaRPr lang="vi-VN" sz="2000" b="1"/>
          </a:p>
          <a:p>
            <a:pPr>
              <a:buClr>
                <a:schemeClr val="folHlink"/>
              </a:buClr>
              <a:buSzPts val="2400"/>
            </a:pPr>
            <a:r>
              <a:rPr lang="en-US" sz="2000" b="1"/>
              <a:t>(2) </a:t>
            </a:r>
            <a:r>
              <a:rPr lang="en-US" sz="2000" b="1">
                <a:sym typeface="Times New Roman"/>
              </a:rPr>
              <a:t>Self-interested thinking/Subjectivism </a:t>
            </a:r>
            <a:endParaRPr sz="2000" b="1"/>
          </a:p>
          <a:p>
            <a:pPr>
              <a:buClr>
                <a:srgbClr val="000000"/>
              </a:buClr>
              <a:buSzPts val="1600"/>
            </a:pPr>
            <a:r>
              <a:rPr lang="en-US" sz="2000" u="sng">
                <a:solidFill>
                  <a:srgbClr val="000000"/>
                </a:solidFill>
                <a:latin typeface="Times New Roman"/>
                <a:ea typeface="Times New Roman"/>
                <a:cs typeface="Times New Roman"/>
                <a:sym typeface="Times New Roman"/>
              </a:rPr>
              <a:t>Brief explanation</a:t>
            </a:r>
            <a:r>
              <a:rPr lang="en-US" sz="2000">
                <a:solidFill>
                  <a:srgbClr val="000000"/>
                </a:solidFill>
                <a:latin typeface="Times New Roman"/>
                <a:ea typeface="Times New Roman"/>
                <a:cs typeface="Times New Roman"/>
                <a:sym typeface="Times New Roman"/>
              </a:rPr>
              <a:t>: He insists on his own opinion and ignores/denies the request to make him more sensible. </a:t>
            </a:r>
            <a:endParaRPr sz="200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p:cNvSpPr>
          <p:nvPr/>
        </p:nvSpPr>
        <p:spPr bwMode="auto">
          <a:xfrm>
            <a:off x="1752600" y="381000"/>
            <a:ext cx="8915400" cy="46863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fontScale="90000" lnSpcReduction="20000"/>
          </a:bodyPr>
          <a:lstStyle>
            <a:lvl1pPr>
              <a:defRPr sz="2900" b="1" i="1">
                <a:solidFill>
                  <a:srgbClr val="080808"/>
                </a:solidFill>
                <a:latin typeface="Arial"/>
                <a:ea typeface="+mj-ea"/>
                <a:cs typeface="Arial"/>
              </a:defRPr>
            </a:lvl1pPr>
          </a:lstStyle>
          <a:p>
            <a:pPr algn="ctr">
              <a:defRPr/>
            </a:pPr>
            <a:r>
              <a:rPr lang="en-US" sz="3200" i="0"/>
              <a:t>What is your conclusion?</a:t>
            </a:r>
          </a:p>
        </p:txBody>
      </p:sp>
      <p:sp>
        <p:nvSpPr>
          <p:cNvPr id="6" name="TextBox 5">
            <a:extLst>
              <a:ext uri="{FF2B5EF4-FFF2-40B4-BE49-F238E27FC236}">
                <a16:creationId xmlns:a16="http://schemas.microsoft.com/office/drawing/2014/main" id="{5F56BCD4-5EFB-4621-A124-C8E0C9FFFEB1}"/>
              </a:ext>
            </a:extLst>
          </p:cNvPr>
          <p:cNvSpPr txBox="1"/>
          <p:nvPr/>
        </p:nvSpPr>
        <p:spPr>
          <a:xfrm>
            <a:off x="693336" y="4651912"/>
            <a:ext cx="11498663" cy="588303"/>
          </a:xfrm>
          <a:prstGeom prst="rect">
            <a:avLst/>
          </a:prstGeom>
          <a:noFill/>
        </p:spPr>
        <p:txBody>
          <a:bodyPr wrap="square">
            <a:spAutoFit/>
          </a:bodyPr>
          <a:lstStyle/>
          <a:p>
            <a:pPr>
              <a:lnSpc>
                <a:spcPct val="125000"/>
              </a:lnSpc>
              <a:buFont typeface="Wingdings 2" pitchFamily="18" charset="2"/>
              <a:buNone/>
            </a:pPr>
            <a:r>
              <a:rPr lang="en-US" sz="2800" b="1"/>
              <a:t>Assumption</a:t>
            </a:r>
            <a:r>
              <a:rPr lang="en-US" sz="2800"/>
              <a:t>: </a:t>
            </a:r>
            <a:r>
              <a:rPr lang="en-US" sz="2800">
                <a:latin typeface="Arial" panose="020B0604020202020204" pitchFamily="34" charset="0"/>
                <a:cs typeface="Arial" panose="020B0604020202020204" pitchFamily="34" charset="0"/>
              </a:rPr>
              <a:t>Compound nouns in English follow the same rule</a:t>
            </a:r>
            <a:r>
              <a:rPr lang="vi-VN" sz="2800">
                <a:latin typeface="Arial" panose="020B0604020202020204" pitchFamily="34" charset="0"/>
                <a:cs typeface="Arial" panose="020B0604020202020204" pitchFamily="34" charset="0"/>
              </a:rPr>
              <a:t>.</a:t>
            </a:r>
            <a:endParaRPr lang="en-US" sz="28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49780BA-0736-4F50-A0A1-A5741AE0674E}"/>
              </a:ext>
            </a:extLst>
          </p:cNvPr>
          <p:cNvSpPr txBox="1"/>
          <p:nvPr/>
        </p:nvSpPr>
        <p:spPr>
          <a:xfrm>
            <a:off x="693337" y="1617785"/>
            <a:ext cx="10721590" cy="1951496"/>
          </a:xfrm>
          <a:prstGeom prst="rect">
            <a:avLst/>
          </a:prstGeom>
          <a:noFill/>
        </p:spPr>
        <p:txBody>
          <a:bodyPr wrap="square" rtlCol="0">
            <a:spAutoFit/>
          </a:bodyPr>
          <a:lstStyle/>
          <a:p>
            <a:pPr>
              <a:lnSpc>
                <a:spcPct val="150000"/>
              </a:lnSpc>
            </a:pPr>
            <a:r>
              <a:rPr lang="en-US" sz="2800" b="1">
                <a:latin typeface="Arial" panose="020B0604020202020204" pitchFamily="34" charset="0"/>
                <a:cs typeface="Arial" panose="020B0604020202020204" pitchFamily="34" charset="0"/>
              </a:rPr>
              <a:t>Premise 1</a:t>
            </a:r>
            <a:r>
              <a:rPr lang="en-US" sz="2800">
                <a:latin typeface="Arial" panose="020B0604020202020204" pitchFamily="34" charset="0"/>
                <a:cs typeface="Arial" panose="020B0604020202020204" pitchFamily="34" charset="0"/>
              </a:rPr>
              <a:t>: A man who works is a workman. </a:t>
            </a:r>
          </a:p>
          <a:p>
            <a:pPr>
              <a:lnSpc>
                <a:spcPct val="150000"/>
              </a:lnSpc>
            </a:pPr>
            <a:r>
              <a:rPr lang="en-US" sz="2800" b="1">
                <a:latin typeface="Arial" panose="020B0604020202020204" pitchFamily="34" charset="0"/>
                <a:cs typeface="Arial" panose="020B0604020202020204" pitchFamily="34" charset="0"/>
              </a:rPr>
              <a:t>Premise 2</a:t>
            </a:r>
            <a:r>
              <a:rPr lang="en-US" sz="2800">
                <a:latin typeface="Arial" panose="020B0604020202020204" pitchFamily="34" charset="0"/>
                <a:cs typeface="Arial" panose="020B0604020202020204" pitchFamily="34" charset="0"/>
              </a:rPr>
              <a:t>: A man who does business is a businessman.</a:t>
            </a:r>
          </a:p>
          <a:p>
            <a:pPr>
              <a:lnSpc>
                <a:spcPct val="150000"/>
              </a:lnSpc>
            </a:pPr>
            <a:r>
              <a:rPr lang="en-US" sz="2800" b="1">
                <a:latin typeface="Arial" panose="020B0604020202020204" pitchFamily="34" charset="0"/>
                <a:cs typeface="Arial" panose="020B0604020202020204" pitchFamily="34" charset="0"/>
              </a:rPr>
              <a:t>Conclusion</a:t>
            </a:r>
            <a:r>
              <a:rPr lang="en-US" sz="2800">
                <a:latin typeface="Arial" panose="020B0604020202020204" pitchFamily="34" charset="0"/>
                <a:cs typeface="Arial" panose="020B0604020202020204" pitchFamily="34" charset="0"/>
              </a:rPr>
              <a:t>: So, a boy who plays is a _______?  </a:t>
            </a:r>
          </a:p>
        </p:txBody>
      </p:sp>
    </p:spTree>
    <p:extLst>
      <p:ext uri="{BB962C8B-B14F-4D97-AF65-F5344CB8AC3E}">
        <p14:creationId xmlns:p14="http://schemas.microsoft.com/office/powerpoint/2010/main" val="386124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937" y="1524000"/>
            <a:ext cx="4147236"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72200" y="1524000"/>
            <a:ext cx="5230906" cy="2826287"/>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Question</a:t>
            </a:r>
            <a:r>
              <a:rPr lang="en-US" sz="2800">
                <a:latin typeface="Arial" panose="020B0604020202020204" pitchFamily="34" charset="0"/>
                <a:cs typeface="Arial" panose="020B0604020202020204" pitchFamily="34" charset="0"/>
              </a:rPr>
              <a:t>:</a:t>
            </a:r>
          </a:p>
          <a:p>
            <a:r>
              <a:rPr lang="en-US" sz="2800">
                <a:latin typeface="Arial" panose="020B0604020202020204" pitchFamily="34" charset="0"/>
                <a:cs typeface="Arial" panose="020B0604020202020204" pitchFamily="34" charset="0"/>
              </a:rPr>
              <a:t> </a:t>
            </a:r>
          </a:p>
          <a:p>
            <a:pPr>
              <a:lnSpc>
                <a:spcPct val="150000"/>
              </a:lnSpc>
            </a:pPr>
            <a:r>
              <a:rPr lang="en-US" sz="2800">
                <a:latin typeface="Arial" panose="020B0604020202020204" pitchFamily="34" charset="0"/>
                <a:cs typeface="Arial" panose="020B0604020202020204" pitchFamily="34" charset="0"/>
              </a:rPr>
              <a:t>Jack is  a salesman and he makes 20 dollars a day. How much can he earn in a week? </a:t>
            </a:r>
          </a:p>
        </p:txBody>
      </p:sp>
      <p:sp>
        <p:nvSpPr>
          <p:cNvPr id="6" name="TextBox 5">
            <a:extLst>
              <a:ext uri="{FF2B5EF4-FFF2-40B4-BE49-F238E27FC236}">
                <a16:creationId xmlns:a16="http://schemas.microsoft.com/office/drawing/2014/main" id="{4B1A83CE-7C54-4E44-AF16-C79FCAD61ED0}"/>
              </a:ext>
            </a:extLst>
          </p:cNvPr>
          <p:cNvSpPr txBox="1"/>
          <p:nvPr/>
        </p:nvSpPr>
        <p:spPr>
          <a:xfrm>
            <a:off x="2612151" y="282389"/>
            <a:ext cx="7911353" cy="523220"/>
          </a:xfrm>
          <a:prstGeom prst="rect">
            <a:avLst/>
          </a:prstGeom>
          <a:noFill/>
        </p:spPr>
        <p:txBody>
          <a:bodyPr wrap="square">
            <a:spAutoFit/>
          </a:bodyPr>
          <a:lstStyle/>
          <a:p>
            <a:r>
              <a:rPr lang="en-US" sz="2800" b="1">
                <a:latin typeface="Arial" panose="020B0604020202020204" pitchFamily="34" charset="0"/>
                <a:cs typeface="Arial" panose="020B0604020202020204" pitchFamily="34" charset="0"/>
              </a:rPr>
              <a:t>Can you solve this simple </a:t>
            </a:r>
            <a:r>
              <a:rPr lang="vi-VN" sz="2800" b="1" err="1">
                <a:latin typeface="Arial" panose="020B0604020202020204" pitchFamily="34" charset="0"/>
                <a:cs typeface="Arial" panose="020B0604020202020204" pitchFamily="34" charset="0"/>
              </a:rPr>
              <a:t>math</a:t>
            </a:r>
            <a:r>
              <a:rPr lang="vi-VN" sz="2800" b="1">
                <a:latin typeface="Arial" panose="020B0604020202020204" pitchFamily="34" charset="0"/>
                <a:cs typeface="Arial" panose="020B0604020202020204" pitchFamily="34" charset="0"/>
              </a:rPr>
              <a:t> </a:t>
            </a:r>
            <a:r>
              <a:rPr lang="en-US" sz="2800" b="1">
                <a:latin typeface="Arial" panose="020B0604020202020204" pitchFamily="34" charset="0"/>
                <a:cs typeface="Arial" panose="020B0604020202020204" pitchFamily="34" charset="0"/>
              </a:rPr>
              <a:t>problem?</a:t>
            </a:r>
          </a:p>
        </p:txBody>
      </p:sp>
    </p:spTree>
    <p:extLst>
      <p:ext uri="{BB962C8B-B14F-4D97-AF65-F5344CB8AC3E}">
        <p14:creationId xmlns:p14="http://schemas.microsoft.com/office/powerpoint/2010/main" val="42125807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D8E1-3858-903C-8A32-186D2D0FD4D2}"/>
              </a:ext>
            </a:extLst>
          </p:cNvPr>
          <p:cNvSpPr>
            <a:spLocks noGrp="1"/>
          </p:cNvSpPr>
          <p:nvPr>
            <p:ph type="title"/>
          </p:nvPr>
        </p:nvSpPr>
        <p:spPr>
          <a:xfrm>
            <a:off x="110614" y="235974"/>
            <a:ext cx="4372896" cy="1325563"/>
          </a:xfrm>
        </p:spPr>
        <p:txBody>
          <a:bodyPr>
            <a:noAutofit/>
          </a:bodyPr>
          <a:lstStyle/>
          <a:p>
            <a:r>
              <a:rPr lang="en-US" sz="3200" b="1"/>
              <a:t>What is the Director’s assumption?</a:t>
            </a:r>
          </a:p>
        </p:txBody>
      </p:sp>
      <p:pic>
        <p:nvPicPr>
          <p:cNvPr id="5" name="Picture 4">
            <a:extLst>
              <a:ext uri="{FF2B5EF4-FFF2-40B4-BE49-F238E27FC236}">
                <a16:creationId xmlns:a16="http://schemas.microsoft.com/office/drawing/2014/main" id="{C5547C9A-72C4-D6AD-4445-F799CF4F2B8F}"/>
              </a:ext>
            </a:extLst>
          </p:cNvPr>
          <p:cNvPicPr>
            <a:picLocks noChangeAspect="1"/>
          </p:cNvPicPr>
          <p:nvPr/>
        </p:nvPicPr>
        <p:blipFill>
          <a:blip r:embed="rId3"/>
          <a:stretch>
            <a:fillRect/>
          </a:stretch>
        </p:blipFill>
        <p:spPr>
          <a:xfrm>
            <a:off x="4886632" y="235974"/>
            <a:ext cx="7003856" cy="6147453"/>
          </a:xfrm>
          <a:prstGeom prst="rect">
            <a:avLst/>
          </a:prstGeom>
        </p:spPr>
      </p:pic>
    </p:spTree>
    <p:extLst>
      <p:ext uri="{BB962C8B-B14F-4D97-AF65-F5344CB8AC3E}">
        <p14:creationId xmlns:p14="http://schemas.microsoft.com/office/powerpoint/2010/main" val="3920964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9600"/>
            <a:ext cx="6053220" cy="453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E4CB0F14-F7E2-4C39-9168-F5E9893CC528}"/>
              </a:ext>
            </a:extLst>
          </p:cNvPr>
          <p:cNvSpPr txBox="1"/>
          <p:nvPr/>
        </p:nvSpPr>
        <p:spPr>
          <a:xfrm>
            <a:off x="2835442" y="0"/>
            <a:ext cx="6324600" cy="646331"/>
          </a:xfrm>
          <a:prstGeom prst="rect">
            <a:avLst/>
          </a:prstGeom>
          <a:noFill/>
        </p:spPr>
        <p:txBody>
          <a:bodyPr wrap="square">
            <a:spAutoFit/>
          </a:bodyPr>
          <a:lstStyle/>
          <a:p>
            <a:pPr algn="ctr"/>
            <a:r>
              <a:rPr lang="en-US" sz="3600" b="1">
                <a:latin typeface="Arial" panose="020B0604020202020204" pitchFamily="34" charset="0"/>
                <a:cs typeface="Arial" panose="020B0604020202020204" pitchFamily="34" charset="0"/>
              </a:rPr>
              <a:t>Key takeaways</a:t>
            </a:r>
          </a:p>
        </p:txBody>
      </p:sp>
      <p:sp>
        <p:nvSpPr>
          <p:cNvPr id="4" name="TextBox 3">
            <a:extLst>
              <a:ext uri="{FF2B5EF4-FFF2-40B4-BE49-F238E27FC236}">
                <a16:creationId xmlns:a16="http://schemas.microsoft.com/office/drawing/2014/main" id="{F98DF47D-DF8D-4394-9AEF-379159FE5279}"/>
              </a:ext>
            </a:extLst>
          </p:cNvPr>
          <p:cNvSpPr txBox="1"/>
          <p:nvPr/>
        </p:nvSpPr>
        <p:spPr>
          <a:xfrm>
            <a:off x="7620000" y="1132197"/>
            <a:ext cx="4572000" cy="5035353"/>
          </a:xfrm>
          <a:prstGeom prst="rect">
            <a:avLst/>
          </a:prstGeom>
          <a:noFill/>
        </p:spPr>
        <p:txBody>
          <a:bodyPr wrap="square">
            <a:spAutoFit/>
          </a:bodyPr>
          <a:lstStyle/>
          <a:p>
            <a:pPr>
              <a:lnSpc>
                <a:spcPct val="150000"/>
              </a:lnSpc>
            </a:pPr>
            <a:r>
              <a:rPr lang="vi-VN" b="1" err="1"/>
              <a:t>Đừng</a:t>
            </a:r>
            <a:r>
              <a:rPr lang="vi-VN" b="1"/>
              <a:t> </a:t>
            </a:r>
            <a:r>
              <a:rPr lang="vi-VN" b="1" err="1"/>
              <a:t>tưởng</a:t>
            </a:r>
            <a:endParaRPr lang="vi-VN" b="1"/>
          </a:p>
          <a:p>
            <a:pPr>
              <a:lnSpc>
                <a:spcPct val="150000"/>
              </a:lnSpc>
            </a:pPr>
            <a:endParaRPr lang="vi-VN" b="1"/>
          </a:p>
          <a:p>
            <a:pPr>
              <a:lnSpc>
                <a:spcPct val="150000"/>
              </a:lnSpc>
            </a:pPr>
            <a:r>
              <a:rPr lang="vi-VN" err="1"/>
              <a:t>Đừng</a:t>
            </a:r>
            <a:r>
              <a:rPr lang="vi-VN"/>
              <a:t> </a:t>
            </a:r>
            <a:r>
              <a:rPr lang="vi-VN" err="1"/>
              <a:t>tưởng</a:t>
            </a:r>
            <a:r>
              <a:rPr lang="vi-VN"/>
              <a:t> </a:t>
            </a:r>
            <a:r>
              <a:rPr lang="vi-VN" err="1"/>
              <a:t>cứ</a:t>
            </a:r>
            <a:r>
              <a:rPr lang="vi-VN"/>
              <a:t> </a:t>
            </a:r>
            <a:r>
              <a:rPr lang="vi-VN" err="1"/>
              <a:t>núi</a:t>
            </a:r>
            <a:r>
              <a:rPr lang="vi-VN"/>
              <a:t> </a:t>
            </a:r>
            <a:r>
              <a:rPr lang="vi-VN" err="1"/>
              <a:t>là</a:t>
            </a:r>
            <a:r>
              <a:rPr lang="vi-VN"/>
              <a:t> cao.</a:t>
            </a:r>
          </a:p>
          <a:p>
            <a:pPr>
              <a:lnSpc>
                <a:spcPct val="150000"/>
              </a:lnSpc>
            </a:pPr>
            <a:r>
              <a:rPr lang="vi-VN" err="1"/>
              <a:t>Cứ</a:t>
            </a:r>
            <a:r>
              <a:rPr lang="vi-VN"/>
              <a:t> sông </a:t>
            </a:r>
            <a:r>
              <a:rPr lang="vi-VN" err="1"/>
              <a:t>là</a:t>
            </a:r>
            <a:r>
              <a:rPr lang="vi-VN"/>
              <a:t> </a:t>
            </a:r>
            <a:r>
              <a:rPr lang="vi-VN" err="1"/>
              <a:t>chảy</a:t>
            </a:r>
            <a:r>
              <a:rPr lang="vi-VN"/>
              <a:t>, </a:t>
            </a:r>
            <a:r>
              <a:rPr lang="vi-VN" err="1"/>
              <a:t>cứ</a:t>
            </a:r>
            <a:r>
              <a:rPr lang="vi-VN"/>
              <a:t> ao </a:t>
            </a:r>
            <a:r>
              <a:rPr lang="vi-VN" err="1"/>
              <a:t>là</a:t>
            </a:r>
            <a:r>
              <a:rPr lang="vi-VN"/>
              <a:t> </a:t>
            </a:r>
            <a:r>
              <a:rPr lang="vi-VN" err="1"/>
              <a:t>tù</a:t>
            </a:r>
            <a:r>
              <a:rPr lang="vi-VN"/>
              <a:t>.</a:t>
            </a:r>
          </a:p>
          <a:p>
            <a:pPr>
              <a:lnSpc>
                <a:spcPct val="150000"/>
              </a:lnSpc>
            </a:pPr>
            <a:r>
              <a:rPr lang="vi-VN" err="1"/>
              <a:t>Đừng</a:t>
            </a:r>
            <a:r>
              <a:rPr lang="vi-VN"/>
              <a:t> </a:t>
            </a:r>
            <a:r>
              <a:rPr lang="vi-VN" err="1"/>
              <a:t>tưởng</a:t>
            </a:r>
            <a:r>
              <a:rPr lang="vi-VN"/>
              <a:t> </a:t>
            </a:r>
            <a:r>
              <a:rPr lang="vi-VN" err="1"/>
              <a:t>cứ</a:t>
            </a:r>
            <a:r>
              <a:rPr lang="vi-VN"/>
              <a:t> </a:t>
            </a:r>
            <a:r>
              <a:rPr lang="vi-VN" err="1"/>
              <a:t>dưới</a:t>
            </a:r>
            <a:r>
              <a:rPr lang="vi-VN"/>
              <a:t> </a:t>
            </a:r>
            <a:r>
              <a:rPr lang="vi-VN" err="1"/>
              <a:t>là</a:t>
            </a:r>
            <a:r>
              <a:rPr lang="vi-VN"/>
              <a:t> ngu.</a:t>
            </a:r>
          </a:p>
          <a:p>
            <a:pPr>
              <a:lnSpc>
                <a:spcPct val="150000"/>
              </a:lnSpc>
            </a:pPr>
            <a:r>
              <a:rPr lang="vi-VN" err="1"/>
              <a:t>Cứ</a:t>
            </a:r>
            <a:r>
              <a:rPr lang="vi-VN"/>
              <a:t> trên </a:t>
            </a:r>
            <a:r>
              <a:rPr lang="vi-VN" err="1"/>
              <a:t>là</a:t>
            </a:r>
            <a:r>
              <a:rPr lang="vi-VN"/>
              <a:t> </a:t>
            </a:r>
            <a:r>
              <a:rPr lang="vi-VN" err="1"/>
              <a:t>sáng</a:t>
            </a:r>
            <a:r>
              <a:rPr lang="vi-VN"/>
              <a:t>, </a:t>
            </a:r>
            <a:r>
              <a:rPr lang="vi-VN" err="1"/>
              <a:t>cứ</a:t>
            </a:r>
            <a:r>
              <a:rPr lang="vi-VN"/>
              <a:t> tu </a:t>
            </a:r>
            <a:r>
              <a:rPr lang="vi-VN" err="1"/>
              <a:t>là</a:t>
            </a:r>
            <a:r>
              <a:rPr lang="vi-VN"/>
              <a:t> </a:t>
            </a:r>
            <a:r>
              <a:rPr lang="vi-VN" err="1"/>
              <a:t>hiền</a:t>
            </a:r>
            <a:r>
              <a:rPr lang="vi-VN"/>
              <a:t>.</a:t>
            </a:r>
          </a:p>
          <a:p>
            <a:pPr>
              <a:lnSpc>
                <a:spcPct val="150000"/>
              </a:lnSpc>
            </a:pPr>
            <a:endParaRPr lang="vi-VN"/>
          </a:p>
          <a:p>
            <a:pPr>
              <a:lnSpc>
                <a:spcPct val="150000"/>
              </a:lnSpc>
            </a:pPr>
            <a:r>
              <a:rPr lang="vi-VN" err="1"/>
              <a:t>Đừng</a:t>
            </a:r>
            <a:r>
              <a:rPr lang="vi-VN"/>
              <a:t> </a:t>
            </a:r>
            <a:r>
              <a:rPr lang="vi-VN" err="1"/>
              <a:t>tưởng</a:t>
            </a:r>
            <a:r>
              <a:rPr lang="vi-VN"/>
              <a:t> </a:t>
            </a:r>
            <a:r>
              <a:rPr lang="vi-VN" err="1"/>
              <a:t>cứ</a:t>
            </a:r>
            <a:r>
              <a:rPr lang="vi-VN"/>
              <a:t> </a:t>
            </a:r>
            <a:r>
              <a:rPr lang="vi-VN" err="1"/>
              <a:t>đẹp</a:t>
            </a:r>
            <a:r>
              <a:rPr lang="vi-VN"/>
              <a:t> </a:t>
            </a:r>
            <a:r>
              <a:rPr lang="vi-VN" err="1"/>
              <a:t>là</a:t>
            </a:r>
            <a:r>
              <a:rPr lang="vi-VN"/>
              <a:t> tiên.</a:t>
            </a:r>
          </a:p>
          <a:p>
            <a:pPr>
              <a:lnSpc>
                <a:spcPct val="150000"/>
              </a:lnSpc>
            </a:pPr>
            <a:r>
              <a:rPr lang="vi-VN" err="1"/>
              <a:t>Cứ</a:t>
            </a:r>
            <a:r>
              <a:rPr lang="vi-VN"/>
              <a:t> </a:t>
            </a:r>
            <a:r>
              <a:rPr lang="vi-VN" err="1"/>
              <a:t>nhiều</a:t>
            </a:r>
            <a:r>
              <a:rPr lang="vi-VN"/>
              <a:t> </a:t>
            </a:r>
            <a:r>
              <a:rPr lang="vi-VN" err="1"/>
              <a:t>là</a:t>
            </a:r>
            <a:r>
              <a:rPr lang="vi-VN"/>
              <a:t> </a:t>
            </a:r>
            <a:r>
              <a:rPr lang="vi-VN" err="1"/>
              <a:t>được</a:t>
            </a:r>
            <a:r>
              <a:rPr lang="vi-VN"/>
              <a:t>, </a:t>
            </a:r>
            <a:r>
              <a:rPr lang="vi-VN" err="1"/>
              <a:t>cứ</a:t>
            </a:r>
            <a:r>
              <a:rPr lang="vi-VN"/>
              <a:t> </a:t>
            </a:r>
            <a:r>
              <a:rPr lang="vi-VN" err="1"/>
              <a:t>tiền</a:t>
            </a:r>
            <a:r>
              <a:rPr lang="vi-VN"/>
              <a:t> </a:t>
            </a:r>
            <a:r>
              <a:rPr lang="vi-VN" err="1"/>
              <a:t>là</a:t>
            </a:r>
            <a:r>
              <a:rPr lang="vi-VN"/>
              <a:t> xong.</a:t>
            </a:r>
          </a:p>
          <a:p>
            <a:pPr>
              <a:lnSpc>
                <a:spcPct val="150000"/>
              </a:lnSpc>
            </a:pPr>
            <a:r>
              <a:rPr lang="vi-VN" err="1"/>
              <a:t>Đừng</a:t>
            </a:r>
            <a:r>
              <a:rPr lang="vi-VN"/>
              <a:t> </a:t>
            </a:r>
            <a:r>
              <a:rPr lang="vi-VN" err="1"/>
              <a:t>tưởng</a:t>
            </a:r>
            <a:r>
              <a:rPr lang="vi-VN"/>
              <a:t> không </a:t>
            </a:r>
            <a:r>
              <a:rPr lang="vi-VN" err="1"/>
              <a:t>nói</a:t>
            </a:r>
            <a:r>
              <a:rPr lang="vi-VN"/>
              <a:t> </a:t>
            </a:r>
            <a:r>
              <a:rPr lang="vi-VN" err="1"/>
              <a:t>là</a:t>
            </a:r>
            <a:r>
              <a:rPr lang="vi-VN"/>
              <a:t> câm.</a:t>
            </a:r>
          </a:p>
          <a:p>
            <a:pPr>
              <a:lnSpc>
                <a:spcPct val="150000"/>
              </a:lnSpc>
            </a:pPr>
            <a:r>
              <a:rPr lang="vi-VN"/>
              <a:t>Không nghe </a:t>
            </a:r>
            <a:r>
              <a:rPr lang="vi-VN" err="1"/>
              <a:t>là</a:t>
            </a:r>
            <a:r>
              <a:rPr lang="vi-VN"/>
              <a:t> </a:t>
            </a:r>
            <a:r>
              <a:rPr lang="vi-VN" err="1"/>
              <a:t>điếc</a:t>
            </a:r>
            <a:r>
              <a:rPr lang="vi-VN"/>
              <a:t>, không trông </a:t>
            </a:r>
            <a:r>
              <a:rPr lang="vi-VN" err="1"/>
              <a:t>là</a:t>
            </a:r>
            <a:r>
              <a:rPr lang="vi-VN"/>
              <a:t> </a:t>
            </a:r>
            <a:r>
              <a:rPr lang="vi-VN" err="1"/>
              <a:t>mù</a:t>
            </a:r>
            <a:r>
              <a:rPr lang="vi-VN"/>
              <a:t>.</a:t>
            </a:r>
          </a:p>
          <a:p>
            <a:pPr>
              <a:lnSpc>
                <a:spcPct val="150000"/>
              </a:lnSpc>
            </a:pPr>
            <a:r>
              <a:rPr lang="vi-VN"/>
              <a:t>…..</a:t>
            </a:r>
            <a:endParaRPr lang="en-US"/>
          </a:p>
        </p:txBody>
      </p:sp>
      <p:sp>
        <p:nvSpPr>
          <p:cNvPr id="5" name="TextBox 4">
            <a:extLst>
              <a:ext uri="{FF2B5EF4-FFF2-40B4-BE49-F238E27FC236}">
                <a16:creationId xmlns:a16="http://schemas.microsoft.com/office/drawing/2014/main" id="{B9FEC709-6D0D-4DAC-9EF9-4B7C92CC9A8E}"/>
              </a:ext>
            </a:extLst>
          </p:cNvPr>
          <p:cNvSpPr txBox="1"/>
          <p:nvPr/>
        </p:nvSpPr>
        <p:spPr>
          <a:xfrm>
            <a:off x="10270958" y="6294953"/>
            <a:ext cx="1371600" cy="307777"/>
          </a:xfrm>
          <a:prstGeom prst="rect">
            <a:avLst/>
          </a:prstGeom>
          <a:noFill/>
        </p:spPr>
        <p:txBody>
          <a:bodyPr wrap="square" rtlCol="0">
            <a:spAutoFit/>
          </a:bodyPr>
          <a:lstStyle/>
          <a:p>
            <a:r>
              <a:rPr lang="vi-VN" sz="1400" i="1" err="1"/>
              <a:t>Bùi</a:t>
            </a:r>
            <a:r>
              <a:rPr lang="vi-VN" sz="1400" i="1"/>
              <a:t> </a:t>
            </a:r>
            <a:r>
              <a:rPr lang="vi-VN" sz="1400" i="1" err="1"/>
              <a:t>Giáng</a:t>
            </a:r>
            <a:endParaRPr lang="en-US" sz="1400" i="1"/>
          </a:p>
        </p:txBody>
      </p:sp>
    </p:spTree>
    <p:extLst>
      <p:ext uri="{BB962C8B-B14F-4D97-AF65-F5344CB8AC3E}">
        <p14:creationId xmlns:p14="http://schemas.microsoft.com/office/powerpoint/2010/main" val="1650612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84094" y="914401"/>
            <a:ext cx="11430000" cy="5807074"/>
          </a:xfrm>
        </p:spPr>
        <p:txBody>
          <a:bodyPr>
            <a:normAutofit/>
          </a:bodyPr>
          <a:lstStyle/>
          <a:p>
            <a:pPr marL="457200" indent="-457200">
              <a:lnSpc>
                <a:spcPct val="150000"/>
              </a:lnSpc>
              <a:spcBef>
                <a:spcPts val="1200"/>
              </a:spcBef>
              <a:buFont typeface="Franklin Gothic Medium" pitchFamily="34" charset="0"/>
              <a:buAutoNum type="arabicPeriod"/>
            </a:pPr>
            <a:r>
              <a:rPr lang="en-US" altLang="en-US" sz="2600">
                <a:latin typeface="Arial" panose="020B0604020202020204" pitchFamily="34" charset="0"/>
                <a:cs typeface="Arial" panose="020B0604020202020204" pitchFamily="34" charset="0"/>
              </a:rPr>
              <a:t>There are </a:t>
            </a:r>
            <a:r>
              <a:rPr lang="vi-VN" altLang="en-US" sz="2600" err="1">
                <a:latin typeface="Arial" panose="020B0604020202020204" pitchFamily="34" charset="0"/>
                <a:cs typeface="Arial" panose="020B0604020202020204" pitchFamily="34" charset="0"/>
              </a:rPr>
              <a:t>nearly</a:t>
            </a:r>
            <a:r>
              <a:rPr lang="en-US" altLang="en-US" sz="2600">
                <a:latin typeface="Arial" panose="020B0604020202020204" pitchFamily="34" charset="0"/>
                <a:cs typeface="Arial" panose="020B0604020202020204" pitchFamily="34" charset="0"/>
              </a:rPr>
              <a:t> </a:t>
            </a:r>
            <a:r>
              <a:rPr lang="vi-VN" altLang="en-US" sz="2600" err="1">
                <a:latin typeface="Arial" panose="020B0604020202020204" pitchFamily="34" charset="0"/>
                <a:cs typeface="Arial" panose="020B0604020202020204" pitchFamily="34" charset="0"/>
              </a:rPr>
              <a:t>all</a:t>
            </a:r>
            <a:r>
              <a:rPr lang="vi-VN" altLang="en-US" sz="2600">
                <a:latin typeface="Arial" panose="020B0604020202020204" pitchFamily="34" charset="0"/>
                <a:cs typeface="Arial" panose="020B0604020202020204" pitchFamily="34" charset="0"/>
              </a:rPr>
              <a:t> </a:t>
            </a:r>
            <a:r>
              <a:rPr lang="en-US" altLang="en-US" sz="2600">
                <a:latin typeface="Arial" panose="020B0604020202020204" pitchFamily="34" charset="0"/>
                <a:cs typeface="Arial" panose="020B0604020202020204" pitchFamily="34" charset="0"/>
              </a:rPr>
              <a:t>students in our class today. Therefore, it is obvious that my students love</a:t>
            </a:r>
            <a:r>
              <a:rPr lang="vi-VN" altLang="en-US" sz="2600">
                <a:latin typeface="Arial" panose="020B0604020202020204" pitchFamily="34" charset="0"/>
                <a:cs typeface="Arial" panose="020B0604020202020204" pitchFamily="34" charset="0"/>
              </a:rPr>
              <a:t> </a:t>
            </a:r>
            <a:r>
              <a:rPr lang="vi-VN" altLang="en-US" sz="2600" err="1">
                <a:latin typeface="Arial" panose="020B0604020202020204" pitchFamily="34" charset="0"/>
                <a:cs typeface="Arial" panose="020B0604020202020204" pitchFamily="34" charset="0"/>
              </a:rPr>
              <a:t>knowledge</a:t>
            </a:r>
            <a:r>
              <a:rPr lang="en-US" altLang="en-US" sz="2600">
                <a:latin typeface="Arial" panose="020B0604020202020204" pitchFamily="34" charset="0"/>
                <a:cs typeface="Arial" panose="020B0604020202020204" pitchFamily="34" charset="0"/>
              </a:rPr>
              <a:t> of critical thinking. </a:t>
            </a:r>
          </a:p>
          <a:p>
            <a:pPr marL="457200" indent="-457200">
              <a:lnSpc>
                <a:spcPct val="150000"/>
              </a:lnSpc>
              <a:spcBef>
                <a:spcPts val="1200"/>
              </a:spcBef>
              <a:buFont typeface="Franklin Gothic Medium" pitchFamily="34" charset="0"/>
              <a:buAutoNum type="arabicPeriod"/>
            </a:pPr>
            <a:r>
              <a:rPr lang="en-US" altLang="en-US" sz="2600">
                <a:latin typeface="Arial" panose="020B0604020202020204" pitchFamily="34" charset="0"/>
                <a:cs typeface="Arial" panose="020B0604020202020204" pitchFamily="34" charset="0"/>
              </a:rPr>
              <a:t>There is nothing wrong searching answers online during a test. Other students do it quite often.</a:t>
            </a:r>
          </a:p>
          <a:p>
            <a:pPr marL="457200" indent="-457200">
              <a:lnSpc>
                <a:spcPct val="150000"/>
              </a:lnSpc>
              <a:spcBef>
                <a:spcPts val="1200"/>
              </a:spcBef>
              <a:buFont typeface="Franklin Gothic Medium" pitchFamily="34" charset="0"/>
              <a:buAutoNum type="arabicPeriod"/>
            </a:pPr>
            <a:r>
              <a:rPr lang="en-US" altLang="en-US" sz="2600">
                <a:latin typeface="Arial" panose="020B0604020202020204" pitchFamily="34" charset="0"/>
                <a:cs typeface="Arial" panose="020B0604020202020204" pitchFamily="34" charset="0"/>
              </a:rPr>
              <a:t>You should be careful with your possessions when you’re on buses. I lost my laptop last month.  </a:t>
            </a:r>
          </a:p>
          <a:p>
            <a:pPr marL="457200" indent="-457200">
              <a:lnSpc>
                <a:spcPct val="150000"/>
              </a:lnSpc>
              <a:spcBef>
                <a:spcPts val="1200"/>
              </a:spcBef>
              <a:buFont typeface="Franklin Gothic Medium" pitchFamily="34" charset="0"/>
              <a:buAutoNum type="arabicPeriod"/>
            </a:pPr>
            <a:r>
              <a:rPr lang="en-US" altLang="en-US" sz="2600">
                <a:latin typeface="Arial" panose="020B0604020202020204" pitchFamily="34" charset="0"/>
                <a:cs typeface="Arial" panose="020B0604020202020204" pitchFamily="34" charset="0"/>
              </a:rPr>
              <a:t>We should ask any questions in class if we don’t understand or are still confused. We can learn from our teacher and our friends as well.   </a:t>
            </a:r>
          </a:p>
          <a:p>
            <a:pPr marL="457200" indent="-457200">
              <a:buNone/>
            </a:pPr>
            <a:endParaRPr lang="en-US" altLang="en-US" sz="2600"/>
          </a:p>
        </p:txBody>
      </p:sp>
      <p:sp>
        <p:nvSpPr>
          <p:cNvPr id="5" name="Rectangle 2"/>
          <p:cNvSpPr>
            <a:spLocks noGrp="1"/>
          </p:cNvSpPr>
          <p:nvPr>
            <p:ph type="title" idx="4294967295"/>
          </p:nvPr>
        </p:nvSpPr>
        <p:spPr bwMode="auto">
          <a:xfrm>
            <a:off x="1752600" y="136525"/>
            <a:ext cx="8686800" cy="533400"/>
          </a:xfrm>
        </p:spPr>
        <p:txBody>
          <a:bodyPr vert="horz" wrap="square" lIns="91440" tIns="45720" rIns="91440" bIns="45720" numCol="1" rtlCol="0" anchor="ctr" anchorCtr="0" compatLnSpc="1">
            <a:prstTxWarp prst="textNoShape">
              <a:avLst/>
            </a:prstTxWarp>
            <a:normAutofit/>
          </a:bodyPr>
          <a:lstStyle/>
          <a:p>
            <a:pPr algn="ctr">
              <a:defRPr/>
            </a:pPr>
            <a:r>
              <a:rPr lang="en-US" sz="3200" b="1">
                <a:latin typeface="Arial" panose="020B0604020202020204" pitchFamily="34" charset="0"/>
                <a:cs typeface="Arial" panose="020B0604020202020204" pitchFamily="34" charset="0"/>
              </a:rPr>
              <a:t>Task 2: Find assumptions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checkerboard(across)">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idx="4294967295"/>
          </p:nvPr>
        </p:nvSpPr>
        <p:spPr bwMode="auto">
          <a:xfrm>
            <a:off x="532563" y="2590800"/>
            <a:ext cx="10235921" cy="838200"/>
          </a:xfrm>
        </p:spPr>
        <p:txBody>
          <a:bodyPr vert="horz" wrap="square" lIns="91440" tIns="45720" rIns="91440" bIns="45720" numCol="1" rtlCol="0" anchor="ctr" anchorCtr="0" compatLnSpc="1">
            <a:prstTxWarp prst="textNoShape">
              <a:avLst/>
            </a:prstTxWarp>
            <a:normAutofit fontScale="90000"/>
          </a:bodyPr>
          <a:lstStyle/>
          <a:p>
            <a:pPr algn="ctr">
              <a:defRPr/>
            </a:pPr>
            <a:r>
              <a:rPr lang="en-US" cap="none">
                <a:effectLst/>
                <a:latin typeface="Arial" panose="020B0604020202020204" pitchFamily="34" charset="0"/>
                <a:cs typeface="Arial" panose="020B0604020202020204" pitchFamily="34" charset="0"/>
              </a:rPr>
              <a:t>Identifying  </a:t>
            </a:r>
            <a:br>
              <a:rPr lang="en-US" cap="none">
                <a:effectLst/>
                <a:latin typeface="Arial" panose="020B0604020202020204" pitchFamily="34" charset="0"/>
                <a:cs typeface="Arial" panose="020B0604020202020204" pitchFamily="34" charset="0"/>
              </a:rPr>
            </a:br>
            <a:br>
              <a:rPr lang="en-US" cap="none">
                <a:effectLst/>
                <a:latin typeface="Arial" panose="020B0604020202020204" pitchFamily="34" charset="0"/>
                <a:cs typeface="Arial" panose="020B0604020202020204" pitchFamily="34" charset="0"/>
              </a:rPr>
            </a:br>
            <a:r>
              <a:rPr lang="en-US" cap="none">
                <a:effectLst/>
                <a:latin typeface="Arial" panose="020B0604020202020204" pitchFamily="34" charset="0"/>
                <a:cs typeface="Arial" panose="020B0604020202020204" pitchFamily="34" charset="0"/>
              </a:rPr>
              <a:t>premise indicators and conclusion indicators</a:t>
            </a:r>
          </a:p>
        </p:txBody>
      </p:sp>
    </p:spTree>
  </p:cSld>
  <p:clrMapOvr>
    <a:masterClrMapping/>
  </p:clrMapOvr>
  <p:transition spd="med">
    <p:diamon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p:cNvSpPr>
          <p:nvPr>
            <p:ph type="body" idx="4294967295"/>
          </p:nvPr>
        </p:nvSpPr>
        <p:spPr>
          <a:xfrm>
            <a:off x="448826" y="1070987"/>
            <a:ext cx="11294348" cy="5179088"/>
          </a:xfrm>
        </p:spPr>
        <p:txBody>
          <a:bodyPr>
            <a:normAutofit/>
          </a:bodyPr>
          <a:lstStyle/>
          <a:p>
            <a:pPr marL="609600" indent="-609600">
              <a:lnSpc>
                <a:spcPct val="120000"/>
              </a:lnSpc>
              <a:buNone/>
            </a:pPr>
            <a:r>
              <a:rPr lang="en-US" altLang="en-US" sz="2400"/>
              <a:t>1. 	Having fun can be the spice of life but not its main course, </a:t>
            </a:r>
            <a:r>
              <a:rPr lang="en-US" altLang="en-US" sz="2400" u="sng">
                <a:solidFill>
                  <a:srgbClr val="FF0000"/>
                </a:solidFill>
              </a:rPr>
              <a:t>because</a:t>
            </a:r>
            <a:r>
              <a:rPr lang="en-US" altLang="en-US" sz="2400"/>
              <a:t> when it is over, nothing of lasting values remain. (Harold Kushner) </a:t>
            </a:r>
          </a:p>
          <a:p>
            <a:pPr marL="609600" indent="-609600">
              <a:lnSpc>
                <a:spcPct val="120000"/>
              </a:lnSpc>
              <a:buNone/>
            </a:pPr>
            <a:r>
              <a:rPr lang="en-US" altLang="en-US" sz="2400"/>
              <a:t>2. 	</a:t>
            </a:r>
            <a:r>
              <a:rPr lang="en-US" altLang="en-US" sz="2400" u="sng">
                <a:solidFill>
                  <a:srgbClr val="FF0000"/>
                </a:solidFill>
              </a:rPr>
              <a:t>Since</a:t>
            </a:r>
            <a:r>
              <a:rPr lang="en-US" altLang="en-US" sz="2400"/>
              <a:t> effective reasoning requires reliable information, it’s important to be able to distinguish good sources and trustworthy experts from less useful ones. (Drew E. Hinderer)</a:t>
            </a:r>
          </a:p>
          <a:p>
            <a:pPr marL="609600" indent="-609600">
              <a:lnSpc>
                <a:spcPct val="120000"/>
              </a:lnSpc>
              <a:buNone/>
            </a:pPr>
            <a:r>
              <a:rPr lang="en-US" altLang="en-US" sz="2400"/>
              <a:t>3. 	Women are not by any means to blame when they reject the rules of life, which have been introduced into the world, </a:t>
            </a:r>
            <a:r>
              <a:rPr lang="en-US" altLang="en-US" sz="2400" u="sng">
                <a:solidFill>
                  <a:srgbClr val="FF0000"/>
                </a:solidFill>
              </a:rPr>
              <a:t>seeing that</a:t>
            </a:r>
            <a:r>
              <a:rPr lang="en-US" altLang="en-US" sz="2400"/>
              <a:t> it is men who have made them without consent. (Michel de Montaigne)</a:t>
            </a:r>
          </a:p>
          <a:p>
            <a:pPr marL="609600" indent="-609600">
              <a:lnSpc>
                <a:spcPct val="120000"/>
              </a:lnSpc>
              <a:buNone/>
            </a:pPr>
            <a:r>
              <a:rPr lang="en-US" altLang="en-US" sz="2400"/>
              <a:t>4. 	To know that God exists in a general and confused way is implanted in us by nature, </a:t>
            </a:r>
            <a:r>
              <a:rPr lang="en-US" altLang="en-US" sz="2400" u="sng">
                <a:solidFill>
                  <a:srgbClr val="FF0000"/>
                </a:solidFill>
              </a:rPr>
              <a:t>inasmuch as</a:t>
            </a:r>
            <a:r>
              <a:rPr lang="en-US" altLang="en-US" sz="2400"/>
              <a:t> God is man’s beatitude. (Saint Thomas Aquinas)</a:t>
            </a:r>
            <a:r>
              <a:rPr lang="en-US" altLang="en-US"/>
              <a:t>  </a:t>
            </a:r>
          </a:p>
        </p:txBody>
      </p:sp>
      <p:sp>
        <p:nvSpPr>
          <p:cNvPr id="35843" name="Rectangle 2"/>
          <p:cNvSpPr>
            <a:spLocks noGrp="1"/>
          </p:cNvSpPr>
          <p:nvPr>
            <p:ph type="title" idx="4294967295"/>
          </p:nvPr>
        </p:nvSpPr>
        <p:spPr bwMode="auto">
          <a:xfrm>
            <a:off x="1981200" y="244510"/>
            <a:ext cx="86868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200" b="1">
                <a:latin typeface="Arial" panose="020B0604020202020204" pitchFamily="34" charset="0"/>
                <a:cs typeface="Arial" panose="020B0604020202020204" pitchFamily="34" charset="0"/>
              </a:rPr>
              <a:t>Now look at these arguments</a:t>
            </a:r>
          </a:p>
        </p:txBody>
      </p:sp>
    </p:spTree>
  </p:cSld>
  <p:clrMapOvr>
    <a:masterClrMapping/>
  </p:clrMapOvr>
  <p:transition spd="med">
    <p:diamon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title" idx="4294967295"/>
          </p:nvPr>
        </p:nvSpPr>
        <p:spPr bwMode="auto">
          <a:xfrm>
            <a:off x="1828800" y="457200"/>
            <a:ext cx="8686800" cy="533400"/>
          </a:xfrm>
        </p:spPr>
        <p:txBody>
          <a:bodyPr vert="horz" wrap="square" lIns="91440" tIns="45720" rIns="91440" bIns="45720" numCol="1" rtlCol="0" anchor="ctr" anchorCtr="0" compatLnSpc="1">
            <a:prstTxWarp prst="textNoShape">
              <a:avLst/>
            </a:prstTxWarp>
            <a:normAutofit/>
          </a:bodyPr>
          <a:lstStyle/>
          <a:p>
            <a:pPr algn="ctr">
              <a:defRPr/>
            </a:pPr>
            <a:r>
              <a:rPr lang="en-US" sz="3200" b="1">
                <a:latin typeface="Arial" panose="020B0604020202020204" pitchFamily="34" charset="0"/>
                <a:cs typeface="Arial" panose="020B0604020202020204" pitchFamily="34" charset="0"/>
              </a:rPr>
              <a:t>PREMISE INDICATORS</a:t>
            </a:r>
          </a:p>
        </p:txBody>
      </p:sp>
      <p:sp>
        <p:nvSpPr>
          <p:cNvPr id="36867" name="Rectangle 3"/>
          <p:cNvSpPr>
            <a:spLocks noGrp="1"/>
          </p:cNvSpPr>
          <p:nvPr>
            <p:ph type="body" idx="4294967295"/>
          </p:nvPr>
        </p:nvSpPr>
        <p:spPr/>
        <p:txBody>
          <a:bodyPr/>
          <a:lstStyle/>
          <a:p>
            <a:pPr>
              <a:buFont typeface="Wingdings 2" pitchFamily="18" charset="2"/>
              <a:buNone/>
            </a:pPr>
            <a:r>
              <a:rPr lang="en-US" altLang="en-US">
                <a:latin typeface="Arial" panose="020B0604020202020204" pitchFamily="34" charset="0"/>
                <a:cs typeface="Arial" panose="020B0604020202020204" pitchFamily="34" charset="0"/>
              </a:rPr>
              <a:t>since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because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as		</a:t>
            </a:r>
          </a:p>
          <a:p>
            <a:pPr>
              <a:buFont typeface="Wingdings 2" pitchFamily="18" charset="2"/>
              <a:buNone/>
            </a:pPr>
            <a:endParaRPr lang="en-US" altLang="en-US">
              <a:latin typeface="Arial" panose="020B0604020202020204" pitchFamily="34" charset="0"/>
              <a:cs typeface="Arial" panose="020B0604020202020204" pitchFamily="34" charset="0"/>
            </a:endParaRPr>
          </a:p>
          <a:p>
            <a:pPr>
              <a:buFont typeface="Wingdings 2" pitchFamily="18" charset="2"/>
              <a:buNone/>
            </a:pPr>
            <a:r>
              <a:rPr lang="en-US" altLang="en-US">
                <a:latin typeface="Arial" panose="020B0604020202020204" pitchFamily="34" charset="0"/>
                <a:cs typeface="Arial" panose="020B0604020202020204" pitchFamily="34" charset="0"/>
              </a:rPr>
              <a:t>seeing that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given that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considering that </a:t>
            </a:r>
          </a:p>
          <a:p>
            <a:pPr>
              <a:buFont typeface="Wingdings 2" pitchFamily="18" charset="2"/>
              <a:buNone/>
            </a:pPr>
            <a:endParaRPr lang="en-US" altLang="en-US">
              <a:latin typeface="Arial" panose="020B0604020202020204" pitchFamily="34" charset="0"/>
              <a:cs typeface="Arial" panose="020B0604020202020204" pitchFamily="34" charset="0"/>
            </a:endParaRPr>
          </a:p>
          <a:p>
            <a:pPr>
              <a:buFont typeface="Wingdings 2" pitchFamily="18" charset="2"/>
              <a:buNone/>
            </a:pPr>
            <a:r>
              <a:rPr lang="en-US" altLang="en-US">
                <a:latin typeface="Arial" panose="020B0604020202020204" pitchFamily="34" charset="0"/>
                <a:cs typeface="Arial" panose="020B0604020202020204" pitchFamily="34" charset="0"/>
              </a:rPr>
              <a:t>inasmuch as  	in view of the fact that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for</a:t>
            </a:r>
          </a:p>
          <a:p>
            <a:pPr>
              <a:buFont typeface="Wingdings 2" pitchFamily="18" charset="2"/>
              <a:buNone/>
            </a:pPr>
            <a:endParaRPr lang="en-US" altLang="en-US">
              <a:latin typeface="Arial" panose="020B0604020202020204" pitchFamily="34" charset="0"/>
              <a:cs typeface="Arial" panose="020B0604020202020204" pitchFamily="34" charset="0"/>
            </a:endParaRPr>
          </a:p>
          <a:p>
            <a:pPr>
              <a:buFont typeface="Wingdings 2" pitchFamily="18" charset="2"/>
              <a:buNone/>
            </a:pPr>
            <a:r>
              <a:rPr lang="en-US" altLang="en-US">
                <a:latin typeface="Arial" panose="020B0604020202020204" pitchFamily="34" charset="0"/>
                <a:cs typeface="Arial" panose="020B0604020202020204" pitchFamily="34" charset="0"/>
              </a:rPr>
              <a:t>as indicated by	judging from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on account of </a:t>
            </a:r>
          </a:p>
        </p:txBody>
      </p:sp>
    </p:spTree>
  </p:cSld>
  <p:clrMapOvr>
    <a:masterClrMapping/>
  </p:clrMapOvr>
  <p:transition spd="med">
    <p:diamon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idx="4294967295"/>
          </p:nvPr>
        </p:nvSpPr>
        <p:spPr bwMode="auto">
          <a:xfrm>
            <a:off x="1981200" y="304800"/>
            <a:ext cx="86868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200">
                <a:latin typeface="Arial" panose="020B0604020202020204" pitchFamily="34" charset="0"/>
                <a:cs typeface="Arial" panose="020B0604020202020204" pitchFamily="34" charset="0"/>
              </a:rPr>
              <a:t>Now look at these arguments</a:t>
            </a:r>
          </a:p>
        </p:txBody>
      </p:sp>
      <p:sp>
        <p:nvSpPr>
          <p:cNvPr id="37891" name="Rectangle 3"/>
          <p:cNvSpPr>
            <a:spLocks noGrp="1"/>
          </p:cNvSpPr>
          <p:nvPr>
            <p:ph type="body" idx="4294967295"/>
          </p:nvPr>
        </p:nvSpPr>
        <p:spPr>
          <a:xfrm>
            <a:off x="152400" y="1102806"/>
            <a:ext cx="11887200" cy="4652387"/>
          </a:xfrm>
        </p:spPr>
        <p:txBody>
          <a:bodyPr>
            <a:noAutofit/>
          </a:bodyPr>
          <a:lstStyle/>
          <a:p>
            <a:pPr marL="609600" indent="-609600">
              <a:lnSpc>
                <a:spcPct val="140000"/>
              </a:lnSpc>
              <a:buNone/>
            </a:pPr>
            <a:r>
              <a:rPr lang="en-US" altLang="en-US" sz="2200">
                <a:latin typeface="Arial" panose="020B0604020202020204" pitchFamily="34" charset="0"/>
                <a:cs typeface="Arial" panose="020B0604020202020204" pitchFamily="34" charset="0"/>
              </a:rPr>
              <a:t>1. 	You want people to be honest with you, </a:t>
            </a:r>
            <a:r>
              <a:rPr lang="en-US" altLang="en-US" sz="2200" u="sng">
                <a:solidFill>
                  <a:srgbClr val="FF0000"/>
                </a:solidFill>
                <a:latin typeface="Arial" panose="020B0604020202020204" pitchFamily="34" charset="0"/>
                <a:cs typeface="Arial" panose="020B0604020202020204" pitchFamily="34" charset="0"/>
              </a:rPr>
              <a:t>so</a:t>
            </a:r>
            <a:r>
              <a:rPr lang="en-US" altLang="en-US" sz="2200">
                <a:latin typeface="Arial" panose="020B0604020202020204" pitchFamily="34" charset="0"/>
                <a:cs typeface="Arial" panose="020B0604020202020204" pitchFamily="34" charset="0"/>
              </a:rPr>
              <a:t> be honest with them.  </a:t>
            </a:r>
          </a:p>
          <a:p>
            <a:pPr marL="609600" indent="-609600">
              <a:lnSpc>
                <a:spcPct val="140000"/>
              </a:lnSpc>
              <a:buNone/>
            </a:pPr>
            <a:r>
              <a:rPr lang="en-US" altLang="en-US" sz="2200">
                <a:latin typeface="Arial" panose="020B0604020202020204" pitchFamily="34" charset="0"/>
                <a:cs typeface="Arial" panose="020B0604020202020204" pitchFamily="34" charset="0"/>
              </a:rPr>
              <a:t>2. 	Sorrow is merely a state of mind and may not be warranted by the circumstance. </a:t>
            </a:r>
            <a:r>
              <a:rPr lang="en-US" altLang="en-US" sz="2200" u="sng">
                <a:solidFill>
                  <a:srgbClr val="FF0000"/>
                </a:solidFill>
                <a:latin typeface="Arial" panose="020B0604020202020204" pitchFamily="34" charset="0"/>
                <a:cs typeface="Arial" panose="020B0604020202020204" pitchFamily="34" charset="0"/>
              </a:rPr>
              <a:t>Hence</a:t>
            </a:r>
            <a:r>
              <a:rPr lang="en-US" altLang="en-US" sz="2200">
                <a:solidFill>
                  <a:srgbClr val="FF0000"/>
                </a:solidFill>
                <a:latin typeface="Arial" panose="020B0604020202020204" pitchFamily="34" charset="0"/>
                <a:cs typeface="Arial" panose="020B0604020202020204" pitchFamily="34" charset="0"/>
              </a:rPr>
              <a:t> </a:t>
            </a:r>
            <a:r>
              <a:rPr lang="en-US" altLang="en-US" sz="2200">
                <a:latin typeface="Arial" panose="020B0604020202020204" pitchFamily="34" charset="0"/>
                <a:cs typeface="Arial" panose="020B0604020202020204" pitchFamily="34" charset="0"/>
              </a:rPr>
              <a:t>whether or not you feel sad over something is all in the mind. (Lie Zi)</a:t>
            </a:r>
          </a:p>
          <a:p>
            <a:pPr marL="609600" indent="-609600">
              <a:lnSpc>
                <a:spcPct val="140000"/>
              </a:lnSpc>
              <a:buNone/>
            </a:pPr>
            <a:r>
              <a:rPr lang="en-US" altLang="en-US" sz="2200">
                <a:latin typeface="Arial" panose="020B0604020202020204" pitchFamily="34" charset="0"/>
                <a:cs typeface="Arial" panose="020B0604020202020204" pitchFamily="34" charset="0"/>
              </a:rPr>
              <a:t>3. 	Your life is what your thought make it. </a:t>
            </a:r>
            <a:r>
              <a:rPr lang="en-US" altLang="en-US" sz="2200" u="sng">
                <a:solidFill>
                  <a:srgbClr val="FF0000"/>
                </a:solidFill>
                <a:latin typeface="Arial" panose="020B0604020202020204" pitchFamily="34" charset="0"/>
                <a:cs typeface="Arial" panose="020B0604020202020204" pitchFamily="34" charset="0"/>
              </a:rPr>
              <a:t>That is why</a:t>
            </a:r>
            <a:r>
              <a:rPr lang="en-US" altLang="en-US" sz="2200">
                <a:latin typeface="Arial" panose="020B0604020202020204" pitchFamily="34" charset="0"/>
                <a:cs typeface="Arial" panose="020B0604020202020204" pitchFamily="34" charset="0"/>
              </a:rPr>
              <a:t> it is important for all of us to guard our minds from unhealthy habits of thinking, habits that hold us back from what we could be accomplishing. (Tom Morris) </a:t>
            </a:r>
          </a:p>
          <a:p>
            <a:pPr marL="609600" indent="-609600">
              <a:lnSpc>
                <a:spcPct val="140000"/>
              </a:lnSpc>
              <a:buNone/>
            </a:pPr>
            <a:r>
              <a:rPr lang="en-US" altLang="en-US" sz="2200">
                <a:latin typeface="Arial" panose="020B0604020202020204" pitchFamily="34" charset="0"/>
                <a:cs typeface="Arial" panose="020B0604020202020204" pitchFamily="34" charset="0"/>
              </a:rPr>
              <a:t>4. 	As our birth brought us the birth of all things, so will our death bring us the death of all things, </a:t>
            </a:r>
            <a:r>
              <a:rPr lang="en-US" altLang="en-US" sz="2200" u="sng">
                <a:solidFill>
                  <a:srgbClr val="FF0000"/>
                </a:solidFill>
                <a:latin typeface="Arial" panose="020B0604020202020204" pitchFamily="34" charset="0"/>
                <a:cs typeface="Arial" panose="020B0604020202020204" pitchFamily="34" charset="0"/>
              </a:rPr>
              <a:t>Wherefore</a:t>
            </a:r>
            <a:r>
              <a:rPr lang="en-US" altLang="en-US" sz="2200">
                <a:latin typeface="Arial" panose="020B0604020202020204" pitchFamily="34" charset="0"/>
                <a:cs typeface="Arial" panose="020B0604020202020204" pitchFamily="34" charset="0"/>
              </a:rPr>
              <a:t> it is as foolish to weep because a hundred years from now we shall not be alive, as to weep because we were not living a hundred years ago.  (Michel de Montaigne)   </a:t>
            </a:r>
          </a:p>
        </p:txBody>
      </p:sp>
    </p:spTree>
  </p:cSld>
  <p:clrMapOvr>
    <a:masterClrMapping/>
  </p:clrMapOvr>
  <p:transition spd="med">
    <p:diamon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idx="4294967295"/>
          </p:nvPr>
        </p:nvSpPr>
        <p:spPr bwMode="auto">
          <a:xfrm>
            <a:off x="1828800" y="457200"/>
            <a:ext cx="8686800" cy="533400"/>
          </a:xfrm>
        </p:spPr>
        <p:txBody>
          <a:bodyPr vert="horz" wrap="square" lIns="91440" tIns="45720" rIns="91440" bIns="45720" numCol="1" rtlCol="0" anchor="ctr" anchorCtr="0" compatLnSpc="1">
            <a:prstTxWarp prst="textNoShape">
              <a:avLst/>
            </a:prstTxWarp>
            <a:normAutofit/>
          </a:bodyPr>
          <a:lstStyle/>
          <a:p>
            <a:pPr algn="ctr">
              <a:defRPr/>
            </a:pPr>
            <a:r>
              <a:rPr lang="en-US" sz="3200" b="1">
                <a:latin typeface="Arial" panose="020B0604020202020204" pitchFamily="34" charset="0"/>
                <a:cs typeface="Arial" panose="020B0604020202020204" pitchFamily="34" charset="0"/>
              </a:rPr>
              <a:t>CONCLUSION INDICATORS</a:t>
            </a:r>
          </a:p>
        </p:txBody>
      </p:sp>
      <p:sp>
        <p:nvSpPr>
          <p:cNvPr id="38915" name="Rectangle 3"/>
          <p:cNvSpPr>
            <a:spLocks noGrp="1"/>
          </p:cNvSpPr>
          <p:nvPr>
            <p:ph type="body" idx="4294967295"/>
          </p:nvPr>
        </p:nvSpPr>
        <p:spPr>
          <a:xfrm>
            <a:off x="914400" y="1705045"/>
            <a:ext cx="10515600" cy="4351338"/>
          </a:xfrm>
        </p:spPr>
        <p:txBody>
          <a:bodyPr>
            <a:normAutofit lnSpcReduction="10000"/>
          </a:bodyPr>
          <a:lstStyle/>
          <a:p>
            <a:pPr>
              <a:lnSpc>
                <a:spcPct val="80000"/>
              </a:lnSpc>
              <a:buFont typeface="Wingdings 2" pitchFamily="18" charset="2"/>
              <a:buNone/>
            </a:pPr>
            <a:r>
              <a:rPr lang="en-US" altLang="en-US">
                <a:latin typeface="Arial" panose="020B0604020202020204" pitchFamily="34" charset="0"/>
                <a:cs typeface="Arial" panose="020B0604020202020204" pitchFamily="34" charset="0"/>
              </a:rPr>
              <a:t>therefore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wherefore		thus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so</a:t>
            </a:r>
          </a:p>
          <a:p>
            <a:pPr>
              <a:lnSpc>
                <a:spcPct val="80000"/>
              </a:lnSpc>
              <a:buFont typeface="Wingdings 2" pitchFamily="18" charset="2"/>
              <a:buNone/>
            </a:pPr>
            <a:endParaRPr lang="en-US" altLang="en-US">
              <a:latin typeface="Arial" panose="020B0604020202020204" pitchFamily="34" charset="0"/>
              <a:cs typeface="Arial" panose="020B0604020202020204" pitchFamily="34" charset="0"/>
            </a:endParaRPr>
          </a:p>
          <a:p>
            <a:pPr>
              <a:lnSpc>
                <a:spcPct val="80000"/>
              </a:lnSpc>
              <a:buFont typeface="Wingdings 2" pitchFamily="18" charset="2"/>
              <a:buNone/>
            </a:pPr>
            <a:r>
              <a:rPr lang="en-US" altLang="en-US">
                <a:latin typeface="Arial" panose="020B0604020202020204" pitchFamily="34" charset="0"/>
                <a:cs typeface="Arial" panose="020B0604020202020204" pitchFamily="34" charset="0"/>
              </a:rPr>
              <a:t>hence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as a result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that is why</a:t>
            </a:r>
          </a:p>
          <a:p>
            <a:pPr>
              <a:lnSpc>
                <a:spcPct val="80000"/>
              </a:lnSpc>
              <a:buFont typeface="Wingdings 2" pitchFamily="18" charset="2"/>
              <a:buNone/>
            </a:pPr>
            <a:endParaRPr lang="en-US" altLang="en-US">
              <a:latin typeface="Arial" panose="020B0604020202020204" pitchFamily="34" charset="0"/>
              <a:cs typeface="Arial" panose="020B0604020202020204" pitchFamily="34" charset="0"/>
            </a:endParaRPr>
          </a:p>
          <a:p>
            <a:pPr>
              <a:lnSpc>
                <a:spcPct val="80000"/>
              </a:lnSpc>
              <a:buFont typeface="Wingdings 2" pitchFamily="18" charset="2"/>
              <a:buNone/>
            </a:pPr>
            <a:r>
              <a:rPr lang="en-US" altLang="en-US">
                <a:latin typeface="Arial" panose="020B0604020202020204" pitchFamily="34" charset="0"/>
                <a:cs typeface="Arial" panose="020B0604020202020204" pitchFamily="34" charset="0"/>
              </a:rPr>
              <a:t>accordingly  	</a:t>
            </a:r>
            <a:r>
              <a:rPr lang="vi-VN" altLang="en-US">
                <a:latin typeface="Arial" panose="020B0604020202020204" pitchFamily="34" charset="0"/>
                <a:cs typeface="Arial" panose="020B0604020202020204" pitchFamily="34" charset="0"/>
              </a:rPr>
              <a:t>	</a:t>
            </a:r>
            <a:r>
              <a:rPr lang="en-US" altLang="en-US">
                <a:latin typeface="Arial" panose="020B0604020202020204" pitchFamily="34" charset="0"/>
                <a:cs typeface="Arial" panose="020B0604020202020204" pitchFamily="34" charset="0"/>
              </a:rPr>
              <a:t>it follows that	for this reason </a:t>
            </a:r>
          </a:p>
          <a:p>
            <a:pPr>
              <a:lnSpc>
                <a:spcPct val="80000"/>
              </a:lnSpc>
              <a:buFont typeface="Wingdings 2" pitchFamily="18" charset="2"/>
              <a:buNone/>
            </a:pPr>
            <a:endParaRPr lang="en-US" altLang="en-US">
              <a:latin typeface="Arial" panose="020B0604020202020204" pitchFamily="34" charset="0"/>
              <a:cs typeface="Arial" panose="020B0604020202020204" pitchFamily="34" charset="0"/>
            </a:endParaRPr>
          </a:p>
          <a:p>
            <a:pPr>
              <a:lnSpc>
                <a:spcPct val="80000"/>
              </a:lnSpc>
              <a:buFont typeface="Wingdings 2" pitchFamily="18" charset="2"/>
              <a:buNone/>
            </a:pPr>
            <a:r>
              <a:rPr lang="en-US" altLang="en-US">
                <a:latin typeface="Arial" panose="020B0604020202020204" pitchFamily="34" charset="0"/>
                <a:cs typeface="Arial" panose="020B0604020202020204" pitchFamily="34" charset="0"/>
              </a:rPr>
              <a:t>we may infer that 	this being so</a:t>
            </a:r>
          </a:p>
          <a:p>
            <a:pPr>
              <a:lnSpc>
                <a:spcPct val="80000"/>
              </a:lnSpc>
              <a:buNone/>
            </a:pPr>
            <a:endParaRPr lang="vi-VN" altLang="en-US">
              <a:latin typeface="Arial" panose="020B0604020202020204" pitchFamily="34" charset="0"/>
              <a:cs typeface="Arial" panose="020B0604020202020204" pitchFamily="34" charset="0"/>
            </a:endParaRPr>
          </a:p>
          <a:p>
            <a:pPr>
              <a:lnSpc>
                <a:spcPct val="80000"/>
              </a:lnSpc>
              <a:buNone/>
            </a:pPr>
            <a:r>
              <a:rPr lang="en-US" altLang="en-US">
                <a:latin typeface="Arial" panose="020B0604020202020204" pitchFamily="34" charset="0"/>
                <a:cs typeface="Arial" panose="020B0604020202020204" pitchFamily="34" charset="0"/>
              </a:rPr>
              <a:t>this shows/implies/suggests… that</a:t>
            </a:r>
          </a:p>
          <a:p>
            <a:pPr>
              <a:lnSpc>
                <a:spcPct val="80000"/>
              </a:lnSpc>
              <a:buFont typeface="Wingdings 2" pitchFamily="18" charset="2"/>
              <a:buNone/>
            </a:pPr>
            <a:r>
              <a:rPr lang="en-US" altLang="en-US">
                <a:latin typeface="Arial" panose="020B0604020202020204" pitchFamily="34" charset="0"/>
                <a:cs typeface="Arial" panose="020B0604020202020204" pitchFamily="34" charset="0"/>
              </a:rPr>
              <a:t>		 </a:t>
            </a:r>
          </a:p>
        </p:txBody>
      </p:sp>
    </p:spTree>
  </p:cSld>
  <p:clrMapOvr>
    <a:masterClrMapping/>
  </p:clrMapOvr>
  <p:transition spd="med">
    <p:diamon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79"/>
          <p:cNvSpPr txBox="1">
            <a:spLocks noGrp="1"/>
          </p:cNvSpPr>
          <p:nvPr>
            <p:ph type="title"/>
          </p:nvPr>
        </p:nvSpPr>
        <p:spPr>
          <a:xfrm>
            <a:off x="2131240" y="137160"/>
            <a:ext cx="8229600" cy="5334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SzPts val="1400"/>
            </a:pPr>
            <a:r>
              <a:rPr lang="en-US" sz="3200"/>
              <a:t>Real-life Example 5</a:t>
            </a:r>
            <a:endParaRPr/>
          </a:p>
        </p:txBody>
      </p:sp>
      <p:sp>
        <p:nvSpPr>
          <p:cNvPr id="283" name="Google Shape;283;p79"/>
          <p:cNvSpPr txBox="1"/>
          <p:nvPr/>
        </p:nvSpPr>
        <p:spPr>
          <a:xfrm>
            <a:off x="1981200" y="6248400"/>
            <a:ext cx="8229600" cy="47244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400">
                <a:solidFill>
                  <a:schemeClr val="dk1"/>
                </a:solidFill>
                <a:latin typeface="Arial"/>
                <a:ea typeface="Arial"/>
                <a:cs typeface="Arial"/>
                <a:sym typeface="Arial"/>
              </a:rPr>
              <a:t>Source: Báo Thanh Niên</a:t>
            </a:r>
            <a:endParaRPr sz="2400">
              <a:solidFill>
                <a:schemeClr val="dk1"/>
              </a:solidFill>
              <a:latin typeface="Arial"/>
              <a:ea typeface="Arial"/>
              <a:cs typeface="Arial"/>
              <a:sym typeface="Arial"/>
            </a:endParaRPr>
          </a:p>
          <a:p>
            <a:pPr>
              <a:buClr>
                <a:schemeClr val="folHlink"/>
              </a:buClr>
              <a:buSzPts val="2400"/>
            </a:pPr>
            <a:endParaRPr sz="1400">
              <a:solidFill>
                <a:srgbClr val="000000"/>
              </a:solidFill>
              <a:latin typeface="Arial"/>
              <a:ea typeface="Arial"/>
              <a:cs typeface="Arial"/>
              <a:sym typeface="Arial"/>
            </a:endParaRPr>
          </a:p>
        </p:txBody>
      </p:sp>
      <p:sp>
        <p:nvSpPr>
          <p:cNvPr id="284" name="Google Shape;284;p79"/>
          <p:cNvSpPr txBox="1"/>
          <p:nvPr/>
        </p:nvSpPr>
        <p:spPr>
          <a:xfrm>
            <a:off x="336330" y="3854178"/>
            <a:ext cx="11319641" cy="260604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2400">
                <a:solidFill>
                  <a:schemeClr val="dk1"/>
                </a:solidFill>
                <a:latin typeface="Arial"/>
                <a:ea typeface="Arial"/>
                <a:cs typeface="Arial"/>
                <a:sym typeface="Arial"/>
              </a:rPr>
              <a:t>Brief explanation: This board is meant to understand as having TWO children, will help the wife and husband happy. This board </a:t>
            </a:r>
            <a:r>
              <a:rPr lang="en-US" sz="2400">
                <a:solidFill>
                  <a:schemeClr val="dk1"/>
                </a:solidFill>
                <a:latin typeface="Arial"/>
                <a:cs typeface="Arial"/>
                <a:sym typeface="Arial"/>
              </a:rPr>
              <a:t>lacks </a:t>
            </a:r>
            <a:r>
              <a:rPr lang="en-US" sz="2400" b="1">
                <a:solidFill>
                  <a:schemeClr val="dk1"/>
                </a:solidFill>
                <a:latin typeface="Arial"/>
                <a:cs typeface="Arial"/>
                <a:sym typeface="Arial"/>
              </a:rPr>
              <a:t>clarity</a:t>
            </a:r>
            <a:r>
              <a:rPr lang="en-US" sz="2400">
                <a:solidFill>
                  <a:schemeClr val="dk1"/>
                </a:solidFill>
                <a:latin typeface="Arial"/>
                <a:cs typeface="Arial"/>
                <a:sym typeface="Arial"/>
              </a:rPr>
              <a:t> because </a:t>
            </a:r>
            <a:r>
              <a:rPr lang="en-US" sz="2400">
                <a:solidFill>
                  <a:schemeClr val="dk1"/>
                </a:solidFill>
                <a:latin typeface="Arial"/>
                <a:ea typeface="Arial"/>
                <a:cs typeface="Arial"/>
                <a:sym typeface="Arial"/>
              </a:rPr>
              <a:t>of a missing comma which can make the reader misunderstood the message.</a:t>
            </a:r>
            <a:endParaRPr sz="1400">
              <a:solidFill>
                <a:srgbClr val="000000"/>
              </a:solidFill>
              <a:latin typeface="Arial"/>
              <a:ea typeface="Arial"/>
              <a:cs typeface="Arial"/>
              <a:sym typeface="Arial"/>
            </a:endParaRPr>
          </a:p>
        </p:txBody>
      </p:sp>
      <p:pic>
        <p:nvPicPr>
          <p:cNvPr id="285" name="Google Shape;285;p79" descr="Thiếu dấu phẩy, tấm biển cổ động tục đa thê?"/>
          <p:cNvPicPr preferRelativeResize="0"/>
          <p:nvPr/>
        </p:nvPicPr>
        <p:blipFill rotWithShape="1">
          <a:blip r:embed="rId3">
            <a:alphaModFix/>
          </a:blip>
          <a:srcRect/>
          <a:stretch/>
        </p:blipFill>
        <p:spPr>
          <a:xfrm>
            <a:off x="1981201" y="670560"/>
            <a:ext cx="3866101" cy="28995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bwMode="auto">
          <a:xfrm>
            <a:off x="838200" y="246185"/>
            <a:ext cx="10515600" cy="9110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600" b="1" cap="none">
                <a:effectLst/>
                <a:latin typeface="Arial" panose="020B0604020202020204" pitchFamily="34" charset="0"/>
                <a:cs typeface="Arial" panose="020B0604020202020204" pitchFamily="34" charset="0"/>
              </a:rPr>
              <a:t>Now let’s look at this argument.</a:t>
            </a:r>
          </a:p>
        </p:txBody>
      </p:sp>
      <p:sp>
        <p:nvSpPr>
          <p:cNvPr id="41987" name="Rectangle 3"/>
          <p:cNvSpPr>
            <a:spLocks noGrp="1"/>
          </p:cNvSpPr>
          <p:nvPr>
            <p:ph type="body" idx="4294967295"/>
          </p:nvPr>
        </p:nvSpPr>
        <p:spPr>
          <a:xfrm>
            <a:off x="110532" y="1467059"/>
            <a:ext cx="11957538" cy="5144756"/>
          </a:xfrm>
        </p:spPr>
        <p:txBody>
          <a:bodyPr/>
          <a:lstStyle/>
          <a:p>
            <a:pPr>
              <a:lnSpc>
                <a:spcPct val="150000"/>
              </a:lnSpc>
              <a:buFont typeface="Wingdings 2" pitchFamily="18" charset="2"/>
              <a:buNone/>
            </a:pPr>
            <a:r>
              <a:rPr lang="en-US" altLang="en-US" sz="2400">
                <a:latin typeface="Arial" panose="020B0604020202020204" pitchFamily="34" charset="0"/>
                <a:cs typeface="Arial" panose="020B0604020202020204" pitchFamily="34" charset="0"/>
              </a:rPr>
              <a:t>	</a:t>
            </a:r>
            <a:r>
              <a:rPr lang="vi-VN" altLang="en-US" sz="2400" b="1" err="1">
                <a:latin typeface="Arial" panose="020B0604020202020204" pitchFamily="34" charset="0"/>
                <a:cs typeface="Arial" panose="020B0604020202020204" pitchFamily="34" charset="0"/>
              </a:rPr>
              <a:t>Find</a:t>
            </a:r>
            <a:r>
              <a:rPr lang="vi-VN" altLang="en-US" sz="2400" b="1">
                <a:latin typeface="Arial" panose="020B0604020202020204" pitchFamily="34" charset="0"/>
                <a:cs typeface="Arial" panose="020B0604020202020204" pitchFamily="34" charset="0"/>
              </a:rPr>
              <a:t> the </a:t>
            </a:r>
            <a:r>
              <a:rPr lang="vi-VN" altLang="en-US" sz="2400" b="1" err="1">
                <a:latin typeface="Arial" panose="020B0604020202020204" pitchFamily="34" charset="0"/>
                <a:cs typeface="Arial" panose="020B0604020202020204" pitchFamily="34" charset="0"/>
              </a:rPr>
              <a:t>premise</a:t>
            </a:r>
            <a:r>
              <a:rPr lang="vi-VN" altLang="en-US" sz="2400" b="1">
                <a:latin typeface="Arial" panose="020B0604020202020204" pitchFamily="34" charset="0"/>
                <a:cs typeface="Arial" panose="020B0604020202020204" pitchFamily="34" charset="0"/>
              </a:rPr>
              <a:t> </a:t>
            </a:r>
            <a:r>
              <a:rPr lang="vi-VN" altLang="en-US" sz="2400" b="1" err="1">
                <a:latin typeface="Arial" panose="020B0604020202020204" pitchFamily="34" charset="0"/>
                <a:cs typeface="Arial" panose="020B0604020202020204" pitchFamily="34" charset="0"/>
              </a:rPr>
              <a:t>and</a:t>
            </a:r>
            <a:r>
              <a:rPr lang="vi-VN" altLang="en-US" sz="2400" b="1">
                <a:latin typeface="Arial" panose="020B0604020202020204" pitchFamily="34" charset="0"/>
                <a:cs typeface="Arial" panose="020B0604020202020204" pitchFamily="34" charset="0"/>
              </a:rPr>
              <a:t>/</a:t>
            </a:r>
            <a:r>
              <a:rPr lang="vi-VN" altLang="en-US" sz="2400" b="1" err="1">
                <a:latin typeface="Arial" panose="020B0604020202020204" pitchFamily="34" charset="0"/>
                <a:cs typeface="Arial" panose="020B0604020202020204" pitchFamily="34" charset="0"/>
              </a:rPr>
              <a:t>or</a:t>
            </a:r>
            <a:r>
              <a:rPr lang="vi-VN" altLang="en-US" sz="2400" b="1">
                <a:latin typeface="Arial" panose="020B0604020202020204" pitchFamily="34" charset="0"/>
                <a:cs typeface="Arial" panose="020B0604020202020204" pitchFamily="34" charset="0"/>
              </a:rPr>
              <a:t> </a:t>
            </a:r>
            <a:r>
              <a:rPr lang="vi-VN" altLang="en-US" sz="2400" b="1" err="1">
                <a:latin typeface="Arial" panose="020B0604020202020204" pitchFamily="34" charset="0"/>
                <a:cs typeface="Arial" panose="020B0604020202020204" pitchFamily="34" charset="0"/>
              </a:rPr>
              <a:t>conclusion</a:t>
            </a:r>
            <a:r>
              <a:rPr lang="vi-VN" altLang="en-US" sz="2400" b="1">
                <a:latin typeface="Arial" panose="020B0604020202020204" pitchFamily="34" charset="0"/>
                <a:cs typeface="Arial" panose="020B0604020202020204" pitchFamily="34" charset="0"/>
              </a:rPr>
              <a:t> </a:t>
            </a:r>
            <a:r>
              <a:rPr lang="vi-VN" altLang="en-US" sz="2400" b="1" err="1">
                <a:latin typeface="Arial" panose="020B0604020202020204" pitchFamily="34" charset="0"/>
                <a:cs typeface="Arial" panose="020B0604020202020204" pitchFamily="34" charset="0"/>
              </a:rPr>
              <a:t>indicator</a:t>
            </a:r>
            <a:r>
              <a:rPr lang="vi-VN" altLang="en-US" sz="2400" b="1">
                <a:latin typeface="Arial" panose="020B0604020202020204" pitchFamily="34" charset="0"/>
                <a:cs typeface="Arial" panose="020B0604020202020204" pitchFamily="34" charset="0"/>
              </a:rPr>
              <a:t>(s)</a:t>
            </a:r>
          </a:p>
          <a:p>
            <a:pPr>
              <a:lnSpc>
                <a:spcPct val="150000"/>
              </a:lnSpc>
              <a:buFont typeface="Wingdings 2" pitchFamily="18" charset="2"/>
              <a:buNone/>
            </a:pPr>
            <a:r>
              <a:rPr lang="vi-VN" altLang="en-US" sz="2400">
                <a:latin typeface="Arial" panose="020B0604020202020204" pitchFamily="34" charset="0"/>
                <a:cs typeface="Arial" panose="020B0604020202020204" pitchFamily="34" charset="0"/>
              </a:rPr>
              <a:t>	</a:t>
            </a:r>
            <a:r>
              <a:rPr lang="en-US" altLang="en-US" sz="2400">
                <a:latin typeface="Arial" panose="020B0604020202020204" pitchFamily="34" charset="0"/>
                <a:cs typeface="Arial" panose="020B0604020202020204" pitchFamily="34" charset="0"/>
              </a:rPr>
              <a:t>I can’t be completely responsible for my life. After all, there are many factors outside my control, people and forces that create obstacles and undermine my efforts. And we are subject to pressures and inﬂuences from within ourselves: feelings of greed, fear of death, altruistic impulses, sexual compulsions, need for social acceptance, and so on. (John Chaffee, emphasis omitted)</a:t>
            </a:r>
          </a:p>
          <a:p>
            <a:pPr>
              <a:lnSpc>
                <a:spcPct val="150000"/>
              </a:lnSpc>
              <a:buFont typeface="Wingdings 2" pitchFamily="18" charset="2"/>
              <a:buNone/>
            </a:pPr>
            <a:endParaRPr lang="en-US" altLang="en-US" sz="2400">
              <a:latin typeface="Arial" panose="020B0604020202020204" pitchFamily="34" charset="0"/>
              <a:cs typeface="Arial" panose="020B0604020202020204" pitchFamily="34" charset="0"/>
            </a:endParaRPr>
          </a:p>
          <a:p>
            <a:pPr>
              <a:lnSpc>
                <a:spcPct val="150000"/>
              </a:lnSpc>
              <a:buFont typeface="Wingdings 2" pitchFamily="18" charset="2"/>
              <a:buNone/>
            </a:pPr>
            <a:r>
              <a:rPr lang="en-US" altLang="en-US" sz="2400">
                <a:solidFill>
                  <a:srgbClr val="FF0000"/>
                </a:solidFill>
                <a:latin typeface="Arial" panose="020B0604020202020204" pitchFamily="34" charset="0"/>
                <a:cs typeface="Arial" panose="020B0604020202020204" pitchFamily="34" charset="0"/>
              </a:rPr>
              <a:t>	</a:t>
            </a:r>
            <a:r>
              <a:rPr lang="vi-VN" altLang="en-US" sz="2400">
                <a:solidFill>
                  <a:srgbClr val="FF0000"/>
                </a:solidFill>
                <a:latin typeface="Arial" panose="020B0604020202020204" pitchFamily="34" charset="0"/>
                <a:cs typeface="Arial" panose="020B0604020202020204" pitchFamily="34" charset="0"/>
              </a:rPr>
              <a:t>		</a:t>
            </a:r>
            <a:r>
              <a:rPr lang="en-US" altLang="en-US" sz="2400">
                <a:solidFill>
                  <a:srgbClr val="FF0000"/>
                </a:solidFill>
                <a:latin typeface="Arial" panose="020B0604020202020204" pitchFamily="34" charset="0"/>
                <a:cs typeface="Arial" panose="020B0604020202020204" pitchFamily="34" charset="0"/>
              </a:rPr>
              <a:t>Not all arguments contain premise/conclusion indicators.</a:t>
            </a:r>
            <a:r>
              <a:rPr lang="en-US" altLang="en-US" sz="2400">
                <a:latin typeface="Arial" panose="020B0604020202020204" pitchFamily="34" charset="0"/>
                <a:cs typeface="Arial" panose="020B0604020202020204" pitchFamily="34" charset="0"/>
              </a:rPr>
              <a:t>  </a:t>
            </a:r>
          </a:p>
        </p:txBody>
      </p:sp>
      <p:sp>
        <p:nvSpPr>
          <p:cNvPr id="39940" name="AutoShape 4"/>
          <p:cNvSpPr>
            <a:spLocks noChangeArrowheads="1"/>
          </p:cNvSpPr>
          <p:nvPr/>
        </p:nvSpPr>
        <p:spPr bwMode="auto">
          <a:xfrm>
            <a:off x="1079745" y="5758942"/>
            <a:ext cx="609600" cy="533400"/>
          </a:xfrm>
          <a:prstGeom prst="rightArrow">
            <a:avLst>
              <a:gd name="adj1" fmla="val 50000"/>
              <a:gd name="adj2" fmla="val 28571"/>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en-US" altLang="en-US" sz="1800">
              <a:solidFill>
                <a:schemeClr val="tx1"/>
              </a:solidFill>
              <a:latin typeface="Arial" charset="0"/>
            </a:endParaRPr>
          </a:p>
        </p:txBody>
      </p:sp>
    </p:spTree>
  </p:cSld>
  <p:clrMapOvr>
    <a:masterClrMapping/>
  </p:clrMapOvr>
  <p:transition spd="med">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1987">
                                            <p:txEl>
                                              <p:pRg st="3" end="3"/>
                                            </p:txEl>
                                          </p:spTgt>
                                        </p:tgtEl>
                                        <p:attrNameLst>
                                          <p:attrName>style.visibility</p:attrName>
                                        </p:attrNameLst>
                                      </p:cBhvr>
                                      <p:to>
                                        <p:strVal val="visible"/>
                                      </p:to>
                                    </p:set>
                                    <p:animEffect transition="in" filter="checkerboard(across)">
                                      <p:cBhvr>
                                        <p:cTn id="7" dur="500"/>
                                        <p:tgtEl>
                                          <p:spTgt spid="41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AutoShape 5"/>
          <p:cNvSpPr>
            <a:spLocks noChangeArrowheads="1"/>
          </p:cNvSpPr>
          <p:nvPr/>
        </p:nvSpPr>
        <p:spPr bwMode="auto">
          <a:xfrm>
            <a:off x="864157" y="1066800"/>
            <a:ext cx="10410093" cy="1970088"/>
          </a:xfrm>
          <a:prstGeom prst="flowChartAlternateProcess">
            <a:avLst/>
          </a:prstGeom>
          <a:solidFill>
            <a:srgbClr val="DDDDDD"/>
          </a:solidFill>
          <a:ln w="38100">
            <a:solidFill>
              <a:srgbClr val="2E0571"/>
            </a:solidFill>
            <a:miter lim="800000"/>
            <a:headEnd/>
            <a:tailEnd/>
          </a:ln>
        </p:spPr>
        <p:txBody>
          <a:bodyPr anchor="ctr"/>
          <a:lstStyle>
            <a:lvl1pPr>
              <a:spcBef>
                <a:spcPct val="20000"/>
              </a:spcBef>
              <a:buClr>
                <a:schemeClr val="accent1"/>
              </a:buClr>
              <a:buSzPct val="70000"/>
              <a:buFont typeface="Wingdings 2" pitchFamily="18" charset="2"/>
              <a:buChar char=""/>
              <a:tabLst>
                <a:tab pos="95250" algn="l"/>
                <a:tab pos="476250" algn="l"/>
              </a:tabLst>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tabLst>
                <a:tab pos="95250" algn="l"/>
                <a:tab pos="476250" algn="l"/>
              </a:tabLst>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tabLst>
                <a:tab pos="95250" algn="l"/>
                <a:tab pos="476250" algn="l"/>
              </a:tabLst>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tabLst>
                <a:tab pos="95250" algn="l"/>
                <a:tab pos="476250" algn="l"/>
              </a:tabLst>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9pPr>
          </a:lstStyle>
          <a:p>
            <a:pPr algn="just" eaLnBrk="1" hangingPunct="1">
              <a:spcBef>
                <a:spcPct val="0"/>
              </a:spcBef>
              <a:buClrTx/>
              <a:buSzTx/>
              <a:buFontTx/>
              <a:buNone/>
            </a:pPr>
            <a:r>
              <a:rPr lang="en-US" altLang="en-US" sz="2800">
                <a:solidFill>
                  <a:schemeClr val="tx1"/>
                </a:solidFill>
                <a:latin typeface="Times New Roman" pitchFamily="18" charset="0"/>
                <a:cs typeface="Times New Roman" pitchFamily="18" charset="0"/>
              </a:rPr>
              <a:t>In years past, professional baseball players lifted weights less but were also injured less often during games.  Obviously, the more an athlete lifts weights, the more likely they get injured.</a:t>
            </a:r>
          </a:p>
          <a:p>
            <a:pPr algn="just" eaLnBrk="1" hangingPunct="1">
              <a:spcBef>
                <a:spcPct val="0"/>
              </a:spcBef>
              <a:buClrTx/>
              <a:buSzTx/>
              <a:buFontTx/>
              <a:buNone/>
            </a:pPr>
            <a:endParaRPr lang="en-US" altLang="en-US" sz="1400">
              <a:solidFill>
                <a:schemeClr val="tx1"/>
              </a:solidFill>
              <a:latin typeface="Times New Roman" pitchFamily="18" charset="0"/>
              <a:cs typeface="Times New Roman" pitchFamily="18" charset="0"/>
            </a:endParaRPr>
          </a:p>
        </p:txBody>
      </p:sp>
      <p:sp>
        <p:nvSpPr>
          <p:cNvPr id="44035" name="Rectangle 8"/>
          <p:cNvSpPr>
            <a:spLocks noChangeArrowheads="1"/>
          </p:cNvSpPr>
          <p:nvPr/>
        </p:nvSpPr>
        <p:spPr bwMode="auto">
          <a:xfrm>
            <a:off x="2057400" y="304801"/>
            <a:ext cx="77401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90500">
              <a:spcBef>
                <a:spcPct val="20000"/>
              </a:spcBef>
              <a:buClr>
                <a:schemeClr val="accent1"/>
              </a:buClr>
              <a:buSzPct val="70000"/>
              <a:buFont typeface="Wingdings 2" pitchFamily="18" charset="2"/>
              <a:buChar char=""/>
              <a:tabLst>
                <a:tab pos="285750" algn="l"/>
              </a:tabLst>
              <a:defRPr sz="3200">
                <a:solidFill>
                  <a:schemeClr val="tx2"/>
                </a:solidFill>
                <a:latin typeface="Franklin Gothic Book" pitchFamily="34" charset="0"/>
              </a:defRPr>
            </a:lvl1pPr>
            <a:lvl2pPr marL="742950" indent="-285750" defTabSz="190500">
              <a:spcBef>
                <a:spcPct val="20000"/>
              </a:spcBef>
              <a:buClr>
                <a:schemeClr val="accent1"/>
              </a:buClr>
              <a:buSzPct val="70000"/>
              <a:buFont typeface="Wingdings 2" pitchFamily="18" charset="2"/>
              <a:buChar char=""/>
              <a:tabLst>
                <a:tab pos="285750" algn="l"/>
              </a:tabLst>
              <a:defRPr sz="2800">
                <a:solidFill>
                  <a:schemeClr val="tx2"/>
                </a:solidFill>
                <a:latin typeface="Franklin Gothic Book" pitchFamily="34" charset="0"/>
              </a:defRPr>
            </a:lvl2pPr>
            <a:lvl3pPr marL="1143000" indent="-228600" defTabSz="190500">
              <a:spcBef>
                <a:spcPct val="20000"/>
              </a:spcBef>
              <a:buClr>
                <a:schemeClr val="accent1"/>
              </a:buClr>
              <a:buSzPct val="70000"/>
              <a:buFont typeface="Wingdings 2" pitchFamily="18" charset="2"/>
              <a:buChar char=""/>
              <a:tabLst>
                <a:tab pos="285750" algn="l"/>
              </a:tabLst>
              <a:defRPr sz="2400">
                <a:solidFill>
                  <a:schemeClr val="tx2"/>
                </a:solidFill>
                <a:latin typeface="Franklin Gothic Book" pitchFamily="34" charset="0"/>
              </a:defRPr>
            </a:lvl3pPr>
            <a:lvl4pPr marL="1600200" indent="-228600" defTabSz="190500">
              <a:spcBef>
                <a:spcPct val="20000"/>
              </a:spcBef>
              <a:buClr>
                <a:schemeClr val="accent1"/>
              </a:buClr>
              <a:buSzPct val="70000"/>
              <a:buFont typeface="Wingdings 2" pitchFamily="18" charset="2"/>
              <a:buChar char=""/>
              <a:tabLst>
                <a:tab pos="285750" algn="l"/>
              </a:tabLst>
              <a:defRPr sz="2000">
                <a:solidFill>
                  <a:schemeClr val="tx2"/>
                </a:solidFill>
                <a:latin typeface="Franklin Gothic Book" pitchFamily="34" charset="0"/>
              </a:defRPr>
            </a:lvl4pPr>
            <a:lvl5pPr marL="2057400" indent="-228600" defTabSz="190500">
              <a:spcBef>
                <a:spcPct val="20000"/>
              </a:spcBef>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5pPr>
            <a:lvl6pPr marL="25146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6pPr>
            <a:lvl7pPr marL="29718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7pPr>
            <a:lvl8pPr marL="34290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8pPr>
            <a:lvl9pPr marL="38862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9pPr>
          </a:lstStyle>
          <a:p>
            <a:pPr eaLnBrk="1" hangingPunct="1">
              <a:spcBef>
                <a:spcPct val="10000"/>
              </a:spcBef>
              <a:spcAft>
                <a:spcPct val="50000"/>
              </a:spcAft>
              <a:buClrTx/>
              <a:buSzTx/>
              <a:buFontTx/>
              <a:buNone/>
            </a:pPr>
            <a:r>
              <a:rPr lang="en-US" altLang="en-US" b="1">
                <a:solidFill>
                  <a:schemeClr val="tx1"/>
                </a:solidFill>
                <a:latin typeface="Times New Roman" pitchFamily="18" charset="0"/>
                <a:cs typeface="Times New Roman" pitchFamily="18" charset="0"/>
              </a:rPr>
              <a:t>Identifying three elements in the argument</a:t>
            </a:r>
            <a:r>
              <a:rPr lang="en-US" altLang="en-US" sz="2400" b="1">
                <a:solidFill>
                  <a:schemeClr val="tx1"/>
                </a:solidFill>
                <a:latin typeface="Times New Roman" pitchFamily="18" charset="0"/>
                <a:cs typeface="Times New Roman" pitchFamily="18" charset="0"/>
              </a:rPr>
              <a:t> </a:t>
            </a:r>
          </a:p>
        </p:txBody>
      </p:sp>
      <p:sp>
        <p:nvSpPr>
          <p:cNvPr id="61445" name="Rectangle 8"/>
          <p:cNvSpPr>
            <a:spLocks noChangeArrowheads="1"/>
          </p:cNvSpPr>
          <p:nvPr/>
        </p:nvSpPr>
        <p:spPr bwMode="auto">
          <a:xfrm>
            <a:off x="743577" y="3429000"/>
            <a:ext cx="10410093" cy="137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90500">
              <a:spcBef>
                <a:spcPct val="20000"/>
              </a:spcBef>
              <a:buClr>
                <a:schemeClr val="accent1"/>
              </a:buClr>
              <a:buSzPct val="70000"/>
              <a:buFont typeface="Wingdings 2" pitchFamily="18" charset="2"/>
              <a:buChar char=""/>
              <a:tabLst>
                <a:tab pos="285750" algn="l"/>
              </a:tabLst>
              <a:defRPr sz="3200">
                <a:solidFill>
                  <a:schemeClr val="tx2"/>
                </a:solidFill>
                <a:latin typeface="Franklin Gothic Book" pitchFamily="34" charset="0"/>
              </a:defRPr>
            </a:lvl1pPr>
            <a:lvl2pPr marL="742950" indent="-285750" defTabSz="190500">
              <a:spcBef>
                <a:spcPct val="20000"/>
              </a:spcBef>
              <a:buClr>
                <a:schemeClr val="accent1"/>
              </a:buClr>
              <a:buSzPct val="70000"/>
              <a:buFont typeface="Wingdings 2" pitchFamily="18" charset="2"/>
              <a:buChar char=""/>
              <a:tabLst>
                <a:tab pos="285750" algn="l"/>
              </a:tabLst>
              <a:defRPr sz="2800">
                <a:solidFill>
                  <a:schemeClr val="tx2"/>
                </a:solidFill>
                <a:latin typeface="Franklin Gothic Book" pitchFamily="34" charset="0"/>
              </a:defRPr>
            </a:lvl2pPr>
            <a:lvl3pPr marL="1143000" indent="-228600" defTabSz="190500">
              <a:spcBef>
                <a:spcPct val="20000"/>
              </a:spcBef>
              <a:buClr>
                <a:schemeClr val="accent1"/>
              </a:buClr>
              <a:buSzPct val="70000"/>
              <a:buFont typeface="Wingdings 2" pitchFamily="18" charset="2"/>
              <a:buChar char=""/>
              <a:tabLst>
                <a:tab pos="285750" algn="l"/>
              </a:tabLst>
              <a:defRPr sz="2400">
                <a:solidFill>
                  <a:schemeClr val="tx2"/>
                </a:solidFill>
                <a:latin typeface="Franklin Gothic Book" pitchFamily="34" charset="0"/>
              </a:defRPr>
            </a:lvl3pPr>
            <a:lvl4pPr marL="1600200" indent="-228600" defTabSz="190500">
              <a:spcBef>
                <a:spcPct val="20000"/>
              </a:spcBef>
              <a:buClr>
                <a:schemeClr val="accent1"/>
              </a:buClr>
              <a:buSzPct val="70000"/>
              <a:buFont typeface="Wingdings 2" pitchFamily="18" charset="2"/>
              <a:buChar char=""/>
              <a:tabLst>
                <a:tab pos="285750" algn="l"/>
              </a:tabLst>
              <a:defRPr sz="2000">
                <a:solidFill>
                  <a:schemeClr val="tx2"/>
                </a:solidFill>
                <a:latin typeface="Franklin Gothic Book" pitchFamily="34" charset="0"/>
              </a:defRPr>
            </a:lvl4pPr>
            <a:lvl5pPr marL="2171700" indent="-342900" defTabSz="190500">
              <a:spcBef>
                <a:spcPct val="20000"/>
              </a:spcBef>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5pPr>
            <a:lvl6pPr marL="2628900" indent="-3429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6pPr>
            <a:lvl7pPr marL="3086100" indent="-3429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7pPr>
            <a:lvl8pPr marL="3543300" indent="-3429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8pPr>
            <a:lvl9pPr marL="4000500" indent="-3429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9pPr>
          </a:lstStyle>
          <a:p>
            <a:pPr marL="0" indent="0" eaLnBrk="1" hangingPunct="1">
              <a:spcBef>
                <a:spcPct val="10000"/>
              </a:spcBef>
              <a:spcAft>
                <a:spcPct val="50000"/>
              </a:spcAft>
              <a:buClrTx/>
              <a:buSzTx/>
              <a:buNone/>
            </a:pPr>
            <a:r>
              <a:rPr lang="en-US" altLang="en-US" u="sng">
                <a:solidFill>
                  <a:schemeClr val="tx1"/>
                </a:solidFill>
                <a:latin typeface="Times New Roman" pitchFamily="18" charset="0"/>
                <a:cs typeface="Times New Roman" pitchFamily="18" charset="0"/>
              </a:rPr>
              <a:t>Premises:</a:t>
            </a:r>
            <a:r>
              <a:rPr lang="en-US" altLang="en-US">
                <a:solidFill>
                  <a:schemeClr val="tx1"/>
                </a:solidFill>
                <a:latin typeface="Times New Roman" pitchFamily="18" charset="0"/>
                <a:cs typeface="Times New Roman" pitchFamily="18" charset="0"/>
              </a:rPr>
              <a:t> </a:t>
            </a:r>
            <a:r>
              <a:rPr lang="vi-VN" altLang="en-US">
                <a:solidFill>
                  <a:schemeClr val="tx1"/>
                </a:solidFill>
                <a:latin typeface="Times New Roman" pitchFamily="18" charset="0"/>
                <a:cs typeface="Times New Roman" pitchFamily="18" charset="0"/>
              </a:rPr>
              <a:t>		</a:t>
            </a:r>
            <a:r>
              <a:rPr lang="en-US" altLang="en-US">
                <a:solidFill>
                  <a:schemeClr val="tx1"/>
                </a:solidFill>
                <a:latin typeface="Times New Roman" pitchFamily="18" charset="0"/>
                <a:cs typeface="Times New Roman" pitchFamily="18" charset="0"/>
              </a:rPr>
              <a:t>-	</a:t>
            </a:r>
            <a:r>
              <a:rPr lang="vi-VN" altLang="en-US">
                <a:solidFill>
                  <a:schemeClr val="tx1"/>
                </a:solidFill>
                <a:latin typeface="Times New Roman" pitchFamily="18" charset="0"/>
                <a:cs typeface="Times New Roman" pitchFamily="18" charset="0"/>
              </a:rPr>
              <a:t>Professional</a:t>
            </a:r>
            <a:r>
              <a:rPr lang="en-US" altLang="en-US">
                <a:solidFill>
                  <a:schemeClr val="tx1"/>
                </a:solidFill>
                <a:latin typeface="Times New Roman" pitchFamily="18" charset="0"/>
                <a:cs typeface="Times New Roman" pitchFamily="18" charset="0"/>
              </a:rPr>
              <a:t> baseball players lifted weight less; </a:t>
            </a:r>
          </a:p>
          <a:p>
            <a:pPr lvl="4" eaLnBrk="1" hangingPunct="1">
              <a:spcBef>
                <a:spcPct val="10000"/>
              </a:spcBef>
              <a:spcAft>
                <a:spcPct val="50000"/>
              </a:spcAft>
              <a:buClrTx/>
              <a:buSzTx/>
              <a:buFontTx/>
              <a:buNone/>
            </a:pPr>
            <a:r>
              <a:rPr lang="en-US" altLang="en-US" sz="3200">
                <a:solidFill>
                  <a:schemeClr val="tx1"/>
                </a:solidFill>
                <a:latin typeface="Times New Roman" pitchFamily="18" charset="0"/>
                <a:cs typeface="Times New Roman" pitchFamily="18" charset="0"/>
              </a:rPr>
              <a:t> - They got injured less in games</a:t>
            </a:r>
            <a:r>
              <a:rPr lang="en-US" altLang="en-US" sz="3200" b="1">
                <a:solidFill>
                  <a:schemeClr val="tx1"/>
                </a:solidFill>
                <a:latin typeface="Times New Roman" pitchFamily="18" charset="0"/>
                <a:cs typeface="Times New Roman" pitchFamily="18" charset="0"/>
              </a:rPr>
              <a:t> </a:t>
            </a:r>
            <a:r>
              <a:rPr lang="en-US" altLang="en-US" sz="2400" b="1">
                <a:solidFill>
                  <a:schemeClr val="tx1"/>
                </a:solidFill>
                <a:latin typeface="Times New Roman" pitchFamily="18" charset="0"/>
                <a:cs typeface="Times New Roman" pitchFamily="18" charset="0"/>
              </a:rPr>
              <a:t> </a:t>
            </a:r>
          </a:p>
        </p:txBody>
      </p:sp>
      <p:sp>
        <p:nvSpPr>
          <p:cNvPr id="61446" name="Rectangle 8"/>
          <p:cNvSpPr>
            <a:spLocks noChangeArrowheads="1"/>
          </p:cNvSpPr>
          <p:nvPr/>
        </p:nvSpPr>
        <p:spPr bwMode="auto">
          <a:xfrm>
            <a:off x="864157" y="5181600"/>
            <a:ext cx="1065125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190500">
              <a:spcBef>
                <a:spcPct val="20000"/>
              </a:spcBef>
              <a:buClr>
                <a:schemeClr val="accent1"/>
              </a:buClr>
              <a:buSzPct val="70000"/>
              <a:buFont typeface="Wingdings 2" pitchFamily="18" charset="2"/>
              <a:buChar char=""/>
              <a:tabLst>
                <a:tab pos="285750" algn="l"/>
              </a:tabLst>
              <a:defRPr sz="3200">
                <a:solidFill>
                  <a:schemeClr val="tx2"/>
                </a:solidFill>
                <a:latin typeface="Franklin Gothic Book" pitchFamily="34" charset="0"/>
              </a:defRPr>
            </a:lvl1pPr>
            <a:lvl2pPr marL="742950" indent="-285750" defTabSz="190500">
              <a:spcBef>
                <a:spcPct val="20000"/>
              </a:spcBef>
              <a:buClr>
                <a:schemeClr val="accent1"/>
              </a:buClr>
              <a:buSzPct val="70000"/>
              <a:buFont typeface="Wingdings 2" pitchFamily="18" charset="2"/>
              <a:buChar char=""/>
              <a:tabLst>
                <a:tab pos="285750" algn="l"/>
              </a:tabLst>
              <a:defRPr sz="2800">
                <a:solidFill>
                  <a:schemeClr val="tx2"/>
                </a:solidFill>
                <a:latin typeface="Franklin Gothic Book" pitchFamily="34" charset="0"/>
              </a:defRPr>
            </a:lvl2pPr>
            <a:lvl3pPr marL="1143000" indent="-228600" defTabSz="190500">
              <a:spcBef>
                <a:spcPct val="20000"/>
              </a:spcBef>
              <a:buClr>
                <a:schemeClr val="accent1"/>
              </a:buClr>
              <a:buSzPct val="70000"/>
              <a:buFont typeface="Wingdings 2" pitchFamily="18" charset="2"/>
              <a:buChar char=""/>
              <a:tabLst>
                <a:tab pos="285750" algn="l"/>
              </a:tabLst>
              <a:defRPr sz="2400">
                <a:solidFill>
                  <a:schemeClr val="tx2"/>
                </a:solidFill>
                <a:latin typeface="Franklin Gothic Book" pitchFamily="34" charset="0"/>
              </a:defRPr>
            </a:lvl3pPr>
            <a:lvl4pPr marL="1600200" indent="-228600" defTabSz="190500">
              <a:spcBef>
                <a:spcPct val="20000"/>
              </a:spcBef>
              <a:buClr>
                <a:schemeClr val="accent1"/>
              </a:buClr>
              <a:buSzPct val="70000"/>
              <a:buFont typeface="Wingdings 2" pitchFamily="18" charset="2"/>
              <a:buChar char=""/>
              <a:tabLst>
                <a:tab pos="285750" algn="l"/>
              </a:tabLst>
              <a:defRPr sz="2000">
                <a:solidFill>
                  <a:schemeClr val="tx2"/>
                </a:solidFill>
                <a:latin typeface="Franklin Gothic Book" pitchFamily="34" charset="0"/>
              </a:defRPr>
            </a:lvl4pPr>
            <a:lvl5pPr marL="2057400" indent="-228600" defTabSz="190500">
              <a:spcBef>
                <a:spcPct val="20000"/>
              </a:spcBef>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5pPr>
            <a:lvl6pPr marL="25146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6pPr>
            <a:lvl7pPr marL="29718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7pPr>
            <a:lvl8pPr marL="34290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8pPr>
            <a:lvl9pPr marL="38862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9pPr>
          </a:lstStyle>
          <a:p>
            <a:pPr eaLnBrk="1" hangingPunct="1">
              <a:spcBef>
                <a:spcPct val="10000"/>
              </a:spcBef>
              <a:spcAft>
                <a:spcPct val="50000"/>
              </a:spcAft>
              <a:buClrTx/>
              <a:buSzTx/>
              <a:buFontTx/>
              <a:buNone/>
            </a:pPr>
            <a:r>
              <a:rPr lang="en-US" altLang="en-US" u="sng">
                <a:solidFill>
                  <a:schemeClr val="tx1"/>
                </a:solidFill>
                <a:latin typeface="Times New Roman" pitchFamily="18" charset="0"/>
                <a:cs typeface="Times New Roman" pitchFamily="18" charset="0"/>
              </a:rPr>
              <a:t>Conclusion</a:t>
            </a:r>
            <a:r>
              <a:rPr lang="en-US" altLang="en-US">
                <a:solidFill>
                  <a:schemeClr val="tx1"/>
                </a:solidFill>
                <a:latin typeface="Times New Roman" pitchFamily="18" charset="0"/>
                <a:cs typeface="Times New Roman" pitchFamily="18" charset="0"/>
              </a:rPr>
              <a:t>: If athletes lift weight more, they are more likely to get injured. </a:t>
            </a:r>
            <a:endParaRPr lang="en-US" altLang="en-US" sz="2400" b="1">
              <a:solidFill>
                <a:schemeClr val="tx1"/>
              </a:solidFill>
              <a:latin typeface="Times New Roman" pitchFamily="18" charset="0"/>
              <a:cs typeface="Times New Roman" pitchFamily="18" charset="0"/>
            </a:endParaRPr>
          </a:p>
        </p:txBody>
      </p:sp>
      <p:cxnSp>
        <p:nvCxnSpPr>
          <p:cNvPr id="3" name="Straight Connector 2">
            <a:extLst>
              <a:ext uri="{FF2B5EF4-FFF2-40B4-BE49-F238E27FC236}">
                <a16:creationId xmlns:a16="http://schemas.microsoft.com/office/drawing/2014/main" id="{EFF8F9C3-ED95-460A-8768-90C504F41823}"/>
              </a:ext>
            </a:extLst>
          </p:cNvPr>
          <p:cNvCxnSpPr>
            <a:cxnSpLocks/>
          </p:cNvCxnSpPr>
          <p:nvPr/>
        </p:nvCxnSpPr>
        <p:spPr>
          <a:xfrm flipH="1">
            <a:off x="4200211" y="3962400"/>
            <a:ext cx="2048189" cy="13726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000030"/>
      </p:ext>
    </p:extLst>
  </p:cSld>
  <p:clrMapOvr>
    <a:masterClrMapping/>
  </p:clrMapOvr>
  <p:transition advClick="0">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checkerboard(across)">
                                      <p:cBhvr>
                                        <p:cTn id="7" dur="500"/>
                                        <p:tgtEl>
                                          <p:spTgt spid="6144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1446"/>
                                        </p:tgtEl>
                                        <p:attrNameLst>
                                          <p:attrName>style.visibility</p:attrName>
                                        </p:attrNameLst>
                                      </p:cBhvr>
                                      <p:to>
                                        <p:strVal val="visible"/>
                                      </p:to>
                                    </p:set>
                                    <p:animEffect transition="in" filter="checkerboard(across)">
                                      <p:cBhvr>
                                        <p:cTn id="10" dur="500"/>
                                        <p:tgtEl>
                                          <p:spTgt spid="6144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p:bldP spid="6144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AutoShape 5"/>
          <p:cNvSpPr>
            <a:spLocks noChangeArrowheads="1"/>
          </p:cNvSpPr>
          <p:nvPr/>
        </p:nvSpPr>
        <p:spPr bwMode="auto">
          <a:xfrm>
            <a:off x="813916" y="1295401"/>
            <a:ext cx="10661302" cy="4592933"/>
          </a:xfrm>
          <a:prstGeom prst="flowChartAlternateProcess">
            <a:avLst/>
          </a:prstGeom>
          <a:solidFill>
            <a:srgbClr val="DDDDDD"/>
          </a:solidFill>
          <a:ln w="38100">
            <a:solidFill>
              <a:srgbClr val="2E0571"/>
            </a:solidFill>
            <a:miter lim="800000"/>
            <a:headEnd/>
            <a:tailEnd/>
          </a:ln>
        </p:spPr>
        <p:txBody>
          <a:bodyPr anchor="ctr"/>
          <a:lstStyle>
            <a:lvl1pPr>
              <a:spcBef>
                <a:spcPct val="20000"/>
              </a:spcBef>
              <a:buClr>
                <a:schemeClr val="accent1"/>
              </a:buClr>
              <a:buSzPct val="70000"/>
              <a:buFont typeface="Wingdings 2" pitchFamily="18" charset="2"/>
              <a:buChar char=""/>
              <a:tabLst>
                <a:tab pos="95250" algn="l"/>
                <a:tab pos="476250" algn="l"/>
              </a:tabLst>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tabLst>
                <a:tab pos="95250" algn="l"/>
                <a:tab pos="476250" algn="l"/>
              </a:tabLst>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tabLst>
                <a:tab pos="95250" algn="l"/>
                <a:tab pos="476250" algn="l"/>
              </a:tabLst>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tabLst>
                <a:tab pos="95250" algn="l"/>
                <a:tab pos="476250" algn="l"/>
              </a:tabLst>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tabLst>
                <a:tab pos="95250" algn="l"/>
                <a:tab pos="476250" algn="l"/>
              </a:tabLst>
              <a:defRPr sz="2000">
                <a:solidFill>
                  <a:schemeClr val="tx2"/>
                </a:solidFill>
                <a:latin typeface="Franklin Gothic Book" pitchFamily="34" charset="0"/>
              </a:defRPr>
            </a:lvl9pPr>
          </a:lstStyle>
          <a:p>
            <a:pPr algn="just" eaLnBrk="1" hangingPunct="1">
              <a:lnSpc>
                <a:spcPct val="150000"/>
              </a:lnSpc>
              <a:spcBef>
                <a:spcPct val="0"/>
              </a:spcBef>
              <a:buClrTx/>
              <a:buSzTx/>
              <a:buFontTx/>
              <a:buNone/>
            </a:pPr>
            <a:r>
              <a:rPr lang="en-US" altLang="en-US" sz="1800">
                <a:solidFill>
                  <a:schemeClr val="tx1"/>
                </a:solidFill>
                <a:latin typeface="Arial" panose="020B0604020202020204" pitchFamily="34" charset="0"/>
                <a:cs typeface="Arial" panose="020B0604020202020204" pitchFamily="34" charset="0"/>
              </a:rPr>
              <a:t>In years past, professional baseball players lifted weights less but were also injured less often during games. Obviously, the more an athlete lifts weights, the more likely they get injured.</a:t>
            </a:r>
          </a:p>
          <a:p>
            <a:pPr algn="just" eaLnBrk="1" hangingPunct="1">
              <a:lnSpc>
                <a:spcPct val="150000"/>
              </a:lnSpc>
              <a:spcBef>
                <a:spcPct val="0"/>
              </a:spcBef>
              <a:buClrTx/>
              <a:buSzTx/>
              <a:buFontTx/>
              <a:buNone/>
            </a:pPr>
            <a:endParaRPr lang="en-US" altLang="en-US" sz="900">
              <a:solidFill>
                <a:schemeClr val="tx1"/>
              </a:solidFill>
              <a:latin typeface="Arial" panose="020B0604020202020204" pitchFamily="34" charset="0"/>
              <a:cs typeface="Arial" panose="020B0604020202020204" pitchFamily="34" charset="0"/>
            </a:endParaRPr>
          </a:p>
          <a:p>
            <a:pPr algn="just" eaLnBrk="1" hangingPunct="1">
              <a:lnSpc>
                <a:spcPct val="150000"/>
              </a:lnSpc>
              <a:spcBef>
                <a:spcPct val="0"/>
              </a:spcBef>
              <a:buClrTx/>
              <a:buSzTx/>
              <a:buFontTx/>
              <a:buNone/>
            </a:pPr>
            <a:r>
              <a:rPr lang="en-US" altLang="en-US" sz="1800" b="1">
                <a:solidFill>
                  <a:schemeClr val="tx1"/>
                </a:solidFill>
                <a:latin typeface="Arial" panose="020B0604020202020204" pitchFamily="34" charset="0"/>
                <a:cs typeface="Arial" panose="020B0604020202020204" pitchFamily="34" charset="0"/>
              </a:rPr>
              <a:t>What is the assumption of the argument?</a:t>
            </a:r>
          </a:p>
          <a:p>
            <a:pPr algn="just" eaLnBrk="1" hangingPunct="1">
              <a:lnSpc>
                <a:spcPct val="150000"/>
              </a:lnSpc>
              <a:spcBef>
                <a:spcPct val="0"/>
              </a:spcBef>
              <a:buClrTx/>
              <a:buSzTx/>
              <a:buFontTx/>
              <a:buNone/>
            </a:pPr>
            <a:endParaRPr lang="en-US" altLang="en-US" sz="900" b="1">
              <a:solidFill>
                <a:schemeClr val="tx1"/>
              </a:solidFill>
              <a:latin typeface="Arial" panose="020B0604020202020204" pitchFamily="34" charset="0"/>
              <a:cs typeface="Arial" panose="020B0604020202020204" pitchFamily="34" charset="0"/>
            </a:endParaRPr>
          </a:p>
          <a:p>
            <a:pPr algn="just" eaLnBrk="1" hangingPunct="1">
              <a:lnSpc>
                <a:spcPct val="150000"/>
              </a:lnSpc>
              <a:spcBef>
                <a:spcPct val="0"/>
              </a:spcBef>
              <a:buClrTx/>
              <a:buSzTx/>
              <a:buFontTx/>
              <a:buNone/>
            </a:pPr>
            <a:r>
              <a:rPr lang="en-US" altLang="en-US" sz="1800">
                <a:solidFill>
                  <a:schemeClr val="tx1"/>
                </a:solidFill>
                <a:latin typeface="Arial" panose="020B0604020202020204" pitchFamily="34" charset="0"/>
                <a:cs typeface="Arial" panose="020B0604020202020204" pitchFamily="34" charset="0"/>
              </a:rPr>
              <a:t>	(A)	The increase in baseball injuries is due to a factor other than weightlifting.</a:t>
            </a:r>
          </a:p>
          <a:p>
            <a:pPr algn="just" eaLnBrk="1" hangingPunct="1">
              <a:lnSpc>
                <a:spcPct val="150000"/>
              </a:lnSpc>
              <a:spcBef>
                <a:spcPct val="0"/>
              </a:spcBef>
              <a:buClrTx/>
              <a:buSzTx/>
              <a:buFontTx/>
              <a:buNone/>
            </a:pPr>
            <a:r>
              <a:rPr lang="en-US" altLang="en-US" sz="1800">
                <a:solidFill>
                  <a:schemeClr val="tx1"/>
                </a:solidFill>
                <a:latin typeface="Arial" panose="020B0604020202020204" pitchFamily="34" charset="0"/>
                <a:cs typeface="Arial" panose="020B0604020202020204" pitchFamily="34" charset="0"/>
              </a:rPr>
              <a:t>	(B)	The activities of baseball players represent those of athletes as a group.</a:t>
            </a:r>
          </a:p>
          <a:p>
            <a:pPr algn="just" eaLnBrk="1" hangingPunct="1">
              <a:lnSpc>
                <a:spcPct val="150000"/>
              </a:lnSpc>
              <a:spcBef>
                <a:spcPct val="0"/>
              </a:spcBef>
              <a:buClrTx/>
              <a:buSzTx/>
              <a:buFontTx/>
              <a:buNone/>
            </a:pPr>
            <a:r>
              <a:rPr lang="en-US" altLang="en-US" sz="1800">
                <a:solidFill>
                  <a:schemeClr val="tx1"/>
                </a:solidFill>
                <a:latin typeface="Arial" panose="020B0604020202020204" pitchFamily="34" charset="0"/>
                <a:cs typeface="Arial" panose="020B0604020202020204" pitchFamily="34" charset="0"/>
              </a:rPr>
              <a:t>	(C)	Most baseball injuries today result from too much weight-lifting.</a:t>
            </a:r>
          </a:p>
          <a:p>
            <a:pPr algn="just" eaLnBrk="1" hangingPunct="1">
              <a:lnSpc>
                <a:spcPct val="150000"/>
              </a:lnSpc>
              <a:spcBef>
                <a:spcPct val="0"/>
              </a:spcBef>
              <a:buClrTx/>
              <a:buSzTx/>
              <a:buFontTx/>
              <a:buNone/>
            </a:pPr>
            <a:r>
              <a:rPr lang="en-US" altLang="en-US" sz="1800">
                <a:solidFill>
                  <a:schemeClr val="tx1"/>
                </a:solidFill>
                <a:latin typeface="Arial" panose="020B0604020202020204" pitchFamily="34" charset="0"/>
                <a:cs typeface="Arial" panose="020B0604020202020204" pitchFamily="34" charset="0"/>
              </a:rPr>
              <a:t>	(D)	There is no proven correlation between how much athletes lift weights and how likely they are to be affected by injury.</a:t>
            </a:r>
          </a:p>
          <a:p>
            <a:pPr algn="just" eaLnBrk="1" hangingPunct="1">
              <a:lnSpc>
                <a:spcPct val="150000"/>
              </a:lnSpc>
              <a:spcBef>
                <a:spcPct val="0"/>
              </a:spcBef>
              <a:buClrTx/>
              <a:buSzTx/>
              <a:buFontTx/>
              <a:buNone/>
            </a:pPr>
            <a:r>
              <a:rPr lang="en-US" altLang="en-US" sz="1800">
                <a:solidFill>
                  <a:schemeClr val="tx1"/>
                </a:solidFill>
                <a:latin typeface="Arial" panose="020B0604020202020204" pitchFamily="34" charset="0"/>
                <a:cs typeface="Arial" panose="020B0604020202020204" pitchFamily="34" charset="0"/>
              </a:rPr>
              <a:t>	(E)	Weightlifting has always been common practice for professional athletes.</a:t>
            </a:r>
          </a:p>
        </p:txBody>
      </p:sp>
      <p:sp>
        <p:nvSpPr>
          <p:cNvPr id="60420" name="Rectangle 9"/>
          <p:cNvSpPr>
            <a:spLocks noChangeArrowheads="1"/>
          </p:cNvSpPr>
          <p:nvPr/>
        </p:nvSpPr>
        <p:spPr bwMode="auto">
          <a:xfrm>
            <a:off x="4428479" y="6294159"/>
            <a:ext cx="3432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0"/>
              </a:spcBef>
              <a:buClrTx/>
              <a:buSzTx/>
              <a:buFontTx/>
              <a:buNone/>
            </a:pPr>
            <a:r>
              <a:rPr lang="en-US" altLang="en-US" sz="2400">
                <a:solidFill>
                  <a:schemeClr val="tx1"/>
                </a:solidFill>
                <a:latin typeface="Times New Roman" pitchFamily="18" charset="0"/>
                <a:cs typeface="Times New Roman" pitchFamily="18" charset="0"/>
              </a:rPr>
              <a:t>The correct answer is (B). </a:t>
            </a:r>
          </a:p>
        </p:txBody>
      </p:sp>
      <p:sp>
        <p:nvSpPr>
          <p:cNvPr id="5" name="Rectangle 8"/>
          <p:cNvSpPr>
            <a:spLocks noChangeArrowheads="1"/>
          </p:cNvSpPr>
          <p:nvPr/>
        </p:nvSpPr>
        <p:spPr bwMode="auto">
          <a:xfrm>
            <a:off x="2057400" y="304801"/>
            <a:ext cx="77401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90500">
              <a:spcBef>
                <a:spcPct val="20000"/>
              </a:spcBef>
              <a:buClr>
                <a:schemeClr val="accent1"/>
              </a:buClr>
              <a:buSzPct val="70000"/>
              <a:buFont typeface="Wingdings 2" pitchFamily="18" charset="2"/>
              <a:buChar char=""/>
              <a:tabLst>
                <a:tab pos="285750" algn="l"/>
              </a:tabLst>
              <a:defRPr sz="3200">
                <a:solidFill>
                  <a:schemeClr val="tx2"/>
                </a:solidFill>
                <a:latin typeface="Franklin Gothic Book" pitchFamily="34" charset="0"/>
              </a:defRPr>
            </a:lvl1pPr>
            <a:lvl2pPr marL="742950" indent="-285750" defTabSz="190500">
              <a:spcBef>
                <a:spcPct val="20000"/>
              </a:spcBef>
              <a:buClr>
                <a:schemeClr val="accent1"/>
              </a:buClr>
              <a:buSzPct val="70000"/>
              <a:buFont typeface="Wingdings 2" pitchFamily="18" charset="2"/>
              <a:buChar char=""/>
              <a:tabLst>
                <a:tab pos="285750" algn="l"/>
              </a:tabLst>
              <a:defRPr sz="2800">
                <a:solidFill>
                  <a:schemeClr val="tx2"/>
                </a:solidFill>
                <a:latin typeface="Franklin Gothic Book" pitchFamily="34" charset="0"/>
              </a:defRPr>
            </a:lvl2pPr>
            <a:lvl3pPr marL="1143000" indent="-228600" defTabSz="190500">
              <a:spcBef>
                <a:spcPct val="20000"/>
              </a:spcBef>
              <a:buClr>
                <a:schemeClr val="accent1"/>
              </a:buClr>
              <a:buSzPct val="70000"/>
              <a:buFont typeface="Wingdings 2" pitchFamily="18" charset="2"/>
              <a:buChar char=""/>
              <a:tabLst>
                <a:tab pos="285750" algn="l"/>
              </a:tabLst>
              <a:defRPr sz="2400">
                <a:solidFill>
                  <a:schemeClr val="tx2"/>
                </a:solidFill>
                <a:latin typeface="Franklin Gothic Book" pitchFamily="34" charset="0"/>
              </a:defRPr>
            </a:lvl3pPr>
            <a:lvl4pPr marL="1600200" indent="-228600" defTabSz="190500">
              <a:spcBef>
                <a:spcPct val="20000"/>
              </a:spcBef>
              <a:buClr>
                <a:schemeClr val="accent1"/>
              </a:buClr>
              <a:buSzPct val="70000"/>
              <a:buFont typeface="Wingdings 2" pitchFamily="18" charset="2"/>
              <a:buChar char=""/>
              <a:tabLst>
                <a:tab pos="285750" algn="l"/>
              </a:tabLst>
              <a:defRPr sz="2000">
                <a:solidFill>
                  <a:schemeClr val="tx2"/>
                </a:solidFill>
                <a:latin typeface="Franklin Gothic Book" pitchFamily="34" charset="0"/>
              </a:defRPr>
            </a:lvl4pPr>
            <a:lvl5pPr marL="2057400" indent="-228600" defTabSz="190500">
              <a:spcBef>
                <a:spcPct val="20000"/>
              </a:spcBef>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5pPr>
            <a:lvl6pPr marL="25146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6pPr>
            <a:lvl7pPr marL="29718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7pPr>
            <a:lvl8pPr marL="34290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8pPr>
            <a:lvl9pPr marL="3886200" indent="-228600" defTabSz="190500" eaLnBrk="0" fontAlgn="base" hangingPunct="0">
              <a:spcBef>
                <a:spcPct val="20000"/>
              </a:spcBef>
              <a:spcAft>
                <a:spcPct val="0"/>
              </a:spcAft>
              <a:buClr>
                <a:schemeClr val="accent1"/>
              </a:buClr>
              <a:buSzPct val="60000"/>
              <a:buFont typeface="Wingdings 2" pitchFamily="18" charset="2"/>
              <a:buChar char=""/>
              <a:tabLst>
                <a:tab pos="285750" algn="l"/>
              </a:tabLst>
              <a:defRPr sz="2000">
                <a:solidFill>
                  <a:schemeClr val="tx2"/>
                </a:solidFill>
                <a:latin typeface="Franklin Gothic Book" pitchFamily="34" charset="0"/>
              </a:defRPr>
            </a:lvl9pPr>
          </a:lstStyle>
          <a:p>
            <a:pPr eaLnBrk="1" hangingPunct="1">
              <a:spcBef>
                <a:spcPct val="10000"/>
              </a:spcBef>
              <a:spcAft>
                <a:spcPct val="50000"/>
              </a:spcAft>
              <a:buClrTx/>
              <a:buSzTx/>
              <a:buFontTx/>
              <a:buNone/>
            </a:pPr>
            <a:r>
              <a:rPr lang="en-US" altLang="en-US" b="1">
                <a:solidFill>
                  <a:schemeClr val="tx1"/>
                </a:solidFill>
                <a:latin typeface="Times New Roman" pitchFamily="18" charset="0"/>
                <a:cs typeface="Times New Roman" pitchFamily="18" charset="0"/>
              </a:rPr>
              <a:t>Identifying three elements in the argument</a:t>
            </a:r>
            <a:r>
              <a:rPr lang="en-US" altLang="en-US" sz="2400" b="1">
                <a:solidFill>
                  <a:schemeClr val="tx1"/>
                </a:solidFill>
                <a:latin typeface="Times New Roman" pitchFamily="18" charset="0"/>
                <a:cs typeface="Times New Roman" pitchFamily="18" charset="0"/>
              </a:rPr>
              <a:t> </a:t>
            </a:r>
          </a:p>
        </p:txBody>
      </p:sp>
    </p:spTree>
    <p:extLst>
      <p:ext uri="{BB962C8B-B14F-4D97-AF65-F5344CB8AC3E}">
        <p14:creationId xmlns:p14="http://schemas.microsoft.com/office/powerpoint/2010/main" val="1702037500"/>
      </p:ext>
    </p:extLst>
  </p:cSld>
  <p:clrMapOvr>
    <a:masterClrMapping/>
  </p:clrMapOvr>
  <p:transition advClick="0">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checkerboard(across)">
                                      <p:cBhvr>
                                        <p:cTn id="7" dur="500"/>
                                        <p:tgtEl>
                                          <p:spTgt spid="60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bwMode="auto">
          <a:xfrm>
            <a:off x="1752600" y="2667000"/>
            <a:ext cx="8686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b="1" cap="none">
                <a:effectLst/>
              </a:rPr>
              <a:t>4. WHAT IS NOT AN ARGUMENT?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bwMode="auto">
          <a:xfrm>
            <a:off x="1752600" y="320710"/>
            <a:ext cx="86868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sz="3200" b="1">
                <a:latin typeface="Arial" panose="020B0604020202020204" pitchFamily="34" charset="0"/>
                <a:cs typeface="Arial" panose="020B0604020202020204" pitchFamily="34" charset="0"/>
              </a:rPr>
              <a:t>Let’s consider these texts.</a:t>
            </a:r>
          </a:p>
        </p:txBody>
      </p:sp>
      <p:sp>
        <p:nvSpPr>
          <p:cNvPr id="57347" name="Rectangle 3"/>
          <p:cNvSpPr>
            <a:spLocks noGrp="1"/>
          </p:cNvSpPr>
          <p:nvPr>
            <p:ph type="body" idx="4294967295"/>
          </p:nvPr>
        </p:nvSpPr>
        <p:spPr>
          <a:xfrm>
            <a:off x="353367" y="1038331"/>
            <a:ext cx="11485266" cy="5498959"/>
          </a:xfrm>
        </p:spPr>
        <p:txBody>
          <a:bodyPr>
            <a:normAutofit fontScale="92500" lnSpcReduction="20000"/>
          </a:bodyPr>
          <a:lstStyle/>
          <a:p>
            <a:pPr marL="609600" indent="-609600">
              <a:lnSpc>
                <a:spcPct val="150000"/>
              </a:lnSpc>
              <a:buFont typeface="Wingdings 2" pitchFamily="18" charset="2"/>
              <a:buAutoNum type="arabicPeriod"/>
            </a:pPr>
            <a:r>
              <a:rPr lang="en-US" altLang="en-US">
                <a:latin typeface="Arial" panose="020B0604020202020204" pitchFamily="34" charset="0"/>
                <a:cs typeface="Arial" panose="020B0604020202020204" pitchFamily="34" charset="0"/>
              </a:rPr>
              <a:t>There was a big storm last night. Hundreds of houses were destroyed and 20 people were killed. </a:t>
            </a:r>
          </a:p>
          <a:p>
            <a:pPr marL="609600" indent="-609600">
              <a:lnSpc>
                <a:spcPct val="150000"/>
              </a:lnSpc>
              <a:buFont typeface="Wingdings 2" pitchFamily="18" charset="2"/>
              <a:buAutoNum type="arabicPeriod"/>
            </a:pPr>
            <a:r>
              <a:rPr lang="en-US" altLang="en-US">
                <a:latin typeface="Arial" panose="020B0604020202020204" pitchFamily="34" charset="0"/>
                <a:cs typeface="Arial" panose="020B0604020202020204" pitchFamily="34" charset="0"/>
              </a:rPr>
              <a:t>The world economy will recover drastically at the end of this year. </a:t>
            </a:r>
          </a:p>
          <a:p>
            <a:pPr marL="609600" indent="-609600">
              <a:lnSpc>
                <a:spcPct val="150000"/>
              </a:lnSpc>
              <a:buFont typeface="Wingdings 2" pitchFamily="18" charset="2"/>
              <a:buAutoNum type="arabicPeriod"/>
            </a:pPr>
            <a:r>
              <a:rPr lang="en-US" altLang="en-US">
                <a:latin typeface="Arial" panose="020B0604020202020204" pitchFamily="34" charset="0"/>
                <a:cs typeface="Arial" panose="020B0604020202020204" pitchFamily="34" charset="0"/>
              </a:rPr>
              <a:t>If vaccines were more available, many countries would be in the new normality now.  </a:t>
            </a:r>
          </a:p>
          <a:p>
            <a:pPr marL="609600" indent="-609600">
              <a:lnSpc>
                <a:spcPct val="150000"/>
              </a:lnSpc>
              <a:buFont typeface="Wingdings 2" pitchFamily="18" charset="2"/>
              <a:buAutoNum type="arabicPeriod"/>
            </a:pPr>
            <a:r>
              <a:rPr lang="en-US">
                <a:latin typeface="Arial" panose="020B0604020202020204" pitchFamily="34" charset="0"/>
                <a:cs typeface="Arial" panose="020B0604020202020204" pitchFamily="34" charset="0"/>
              </a:rPr>
              <a:t>Europe is generally characterized by a temperate climate. For example, in most of Germany the climate is moderately continental, characterized by cold winters, with average daily temperatures around 0 °C (32 °F). </a:t>
            </a:r>
          </a:p>
          <a:p>
            <a:pPr marL="609600" indent="-609600">
              <a:lnSpc>
                <a:spcPct val="150000"/>
              </a:lnSpc>
              <a:buFont typeface="Wingdings 2" pitchFamily="18" charset="2"/>
              <a:buAutoNum type="arabicPeriod"/>
            </a:pPr>
            <a:r>
              <a:rPr lang="en-US" altLang="en-US">
                <a:latin typeface="Arial" panose="020B0604020202020204" pitchFamily="34" charset="0"/>
                <a:cs typeface="Arial" panose="020B0604020202020204" pitchFamily="34" charset="0"/>
              </a:rPr>
              <a:t>I ate because I was hungry.   </a:t>
            </a:r>
          </a:p>
        </p:txBody>
      </p:sp>
    </p:spTree>
  </p:cSld>
  <p:clrMapOvr>
    <a:masterClrMapping/>
  </p:clrMapOvr>
  <p:transition spd="med">
    <p:diamon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idx="4294967295"/>
          </p:nvPr>
        </p:nvSpPr>
        <p:spPr bwMode="auto">
          <a:xfrm>
            <a:off x="838200" y="324933"/>
            <a:ext cx="10515600" cy="76029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algn="ctr"/>
            <a:r>
              <a:rPr lang="en-US" altLang="en-US" cap="none">
                <a:effectLst/>
                <a:latin typeface="Arial" panose="020B0604020202020204" pitchFamily="34" charset="0"/>
                <a:cs typeface="Arial" panose="020B0604020202020204" pitchFamily="34" charset="0"/>
              </a:rPr>
              <a:t>What is not an argument?</a:t>
            </a:r>
          </a:p>
        </p:txBody>
      </p:sp>
      <p:sp>
        <p:nvSpPr>
          <p:cNvPr id="58371" name="Rectangle 3"/>
          <p:cNvSpPr>
            <a:spLocks noGrp="1"/>
          </p:cNvSpPr>
          <p:nvPr>
            <p:ph type="body" idx="4294967295"/>
          </p:nvPr>
        </p:nvSpPr>
        <p:spPr>
          <a:xfrm>
            <a:off x="767862" y="1574416"/>
            <a:ext cx="10515600" cy="4351338"/>
          </a:xfrm>
        </p:spPr>
        <p:txBody>
          <a:bodyPr/>
          <a:lstStyle/>
          <a:p>
            <a:pPr marL="609600" indent="-609600">
              <a:lnSpc>
                <a:spcPct val="150000"/>
              </a:lnSpc>
              <a:buFont typeface="Wingdings 2" pitchFamily="18" charset="2"/>
              <a:buAutoNum type="arabicPeriod"/>
            </a:pPr>
            <a:r>
              <a:rPr lang="en-US" altLang="en-US">
                <a:latin typeface="Arial" panose="020B0604020202020204" pitchFamily="34" charset="0"/>
                <a:cs typeface="Arial" panose="020B0604020202020204" pitchFamily="34" charset="0"/>
              </a:rPr>
              <a:t>Reports</a:t>
            </a:r>
          </a:p>
          <a:p>
            <a:pPr marL="609600" indent="-609600">
              <a:lnSpc>
                <a:spcPct val="150000"/>
              </a:lnSpc>
              <a:buFont typeface="Wingdings 2" pitchFamily="18" charset="2"/>
              <a:buAutoNum type="arabicPeriod"/>
            </a:pPr>
            <a:r>
              <a:rPr lang="en-US" altLang="en-US">
                <a:latin typeface="Arial" panose="020B0604020202020204" pitchFamily="34" charset="0"/>
                <a:cs typeface="Arial" panose="020B0604020202020204" pitchFamily="34" charset="0"/>
              </a:rPr>
              <a:t>Unsupported assertions</a:t>
            </a:r>
          </a:p>
          <a:p>
            <a:pPr marL="609600" indent="-609600">
              <a:lnSpc>
                <a:spcPct val="150000"/>
              </a:lnSpc>
              <a:buFont typeface="Wingdings 2" pitchFamily="18" charset="2"/>
              <a:buAutoNum type="arabicPeriod"/>
            </a:pPr>
            <a:r>
              <a:rPr lang="en-US" altLang="en-US">
                <a:latin typeface="Arial" panose="020B0604020202020204" pitchFamily="34" charset="0"/>
                <a:cs typeface="Arial" panose="020B0604020202020204" pitchFamily="34" charset="0"/>
              </a:rPr>
              <a:t>Conditional sentences</a:t>
            </a:r>
          </a:p>
          <a:p>
            <a:pPr marL="609600" indent="-609600">
              <a:lnSpc>
                <a:spcPct val="150000"/>
              </a:lnSpc>
              <a:buFont typeface="Wingdings 2" pitchFamily="18" charset="2"/>
              <a:buAutoNum type="arabicPeriod"/>
            </a:pPr>
            <a:r>
              <a:rPr lang="en-US" altLang="en-US">
                <a:latin typeface="Arial" panose="020B0604020202020204" pitchFamily="34" charset="0"/>
                <a:cs typeface="Arial" panose="020B0604020202020204" pitchFamily="34" charset="0"/>
              </a:rPr>
              <a:t>Illustrations</a:t>
            </a:r>
          </a:p>
          <a:p>
            <a:pPr marL="609600" indent="-609600">
              <a:lnSpc>
                <a:spcPct val="150000"/>
              </a:lnSpc>
              <a:buFont typeface="Wingdings 2" pitchFamily="18" charset="2"/>
              <a:buAutoNum type="arabicPeriod"/>
            </a:pPr>
            <a:r>
              <a:rPr lang="en-US" altLang="en-US">
                <a:latin typeface="Arial" panose="020B0604020202020204" pitchFamily="34" charset="0"/>
                <a:cs typeface="Arial" panose="020B0604020202020204" pitchFamily="34" charset="0"/>
              </a:rPr>
              <a:t>Explanations</a:t>
            </a:r>
          </a:p>
          <a:p>
            <a:pPr marL="609600" indent="-609600">
              <a:buFont typeface="Wingdings 2" pitchFamily="18" charset="2"/>
              <a:buAutoNum type="arabicPeriod"/>
            </a:pPr>
            <a:endParaRPr lang="en-US" altLang="en-US"/>
          </a:p>
        </p:txBody>
      </p:sp>
    </p:spTree>
  </p:cSld>
  <p:clrMapOvr>
    <a:masterClrMapping/>
  </p:clrMapOvr>
  <p:transition spd="med">
    <p:diamon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90179" y="6057377"/>
            <a:ext cx="8991600" cy="646331"/>
          </a:xfrm>
          <a:prstGeom prst="rect">
            <a:avLst/>
          </a:prstGeom>
          <a:noFill/>
        </p:spPr>
        <p:txBody>
          <a:bodyPr wrap="square" rtlCol="0">
            <a:spAutoFit/>
          </a:bodyPr>
          <a:lstStyle/>
          <a:p>
            <a:pPr algn="ctr"/>
            <a:r>
              <a:rPr lang="en-US" sz="3600" b="1">
                <a:solidFill>
                  <a:srgbClr val="FF0000"/>
                </a:solidFill>
              </a:rPr>
              <a:t>Nope, it’s a conditional sentence/hypothesis</a:t>
            </a:r>
            <a:r>
              <a:rPr lang="vi-VN" sz="3600" b="1">
                <a:solidFill>
                  <a:srgbClr val="FF0000"/>
                </a:solidFill>
              </a:rPr>
              <a:t>.</a:t>
            </a:r>
            <a:endParaRPr lang="en-US" sz="3600" b="1">
              <a:solidFill>
                <a:srgbClr val="FF0000"/>
              </a:solidFill>
            </a:endParaRPr>
          </a:p>
        </p:txBody>
      </p:sp>
      <p:sp>
        <p:nvSpPr>
          <p:cNvPr id="11" name="TextBox 10">
            <a:extLst>
              <a:ext uri="{FF2B5EF4-FFF2-40B4-BE49-F238E27FC236}">
                <a16:creationId xmlns:a16="http://schemas.microsoft.com/office/drawing/2014/main" id="{D78461C2-06CF-4A1C-B98B-B201D048B932}"/>
              </a:ext>
            </a:extLst>
          </p:cNvPr>
          <p:cNvSpPr txBox="1"/>
          <p:nvPr/>
        </p:nvSpPr>
        <p:spPr>
          <a:xfrm>
            <a:off x="3151772" y="261686"/>
            <a:ext cx="5460337" cy="523220"/>
          </a:xfrm>
          <a:prstGeom prst="rect">
            <a:avLst/>
          </a:prstGeom>
          <a:noFill/>
        </p:spPr>
        <p:txBody>
          <a:bodyPr wrap="square">
            <a:spAutoFit/>
          </a:bodyPr>
          <a:lstStyle/>
          <a:p>
            <a:pPr algn="ctr"/>
            <a:r>
              <a:rPr lang="en-US" sz="2800" b="1">
                <a:latin typeface="Arial" panose="020B0604020202020204" pitchFamily="34" charset="0"/>
                <a:cs typeface="Arial" panose="020B0604020202020204" pitchFamily="34" charset="0"/>
              </a:rPr>
              <a:t>Your turn: Is it an argument?</a:t>
            </a:r>
          </a:p>
        </p:txBody>
      </p:sp>
      <p:pic>
        <p:nvPicPr>
          <p:cNvPr id="3" name="Picture 2">
            <a:extLst>
              <a:ext uri="{FF2B5EF4-FFF2-40B4-BE49-F238E27FC236}">
                <a16:creationId xmlns:a16="http://schemas.microsoft.com/office/drawing/2014/main" id="{8D6D3A5D-BA57-483E-87C5-225EA5D715D4}"/>
              </a:ext>
            </a:extLst>
          </p:cNvPr>
          <p:cNvPicPr>
            <a:picLocks noChangeAspect="1"/>
          </p:cNvPicPr>
          <p:nvPr/>
        </p:nvPicPr>
        <p:blipFill>
          <a:blip r:embed="rId2"/>
          <a:stretch>
            <a:fillRect/>
          </a:stretch>
        </p:blipFill>
        <p:spPr>
          <a:xfrm>
            <a:off x="3711072" y="1276141"/>
            <a:ext cx="4341739" cy="4593070"/>
          </a:xfrm>
          <a:prstGeom prst="rect">
            <a:avLst/>
          </a:prstGeom>
        </p:spPr>
      </p:pic>
    </p:spTree>
    <p:extLst>
      <p:ext uri="{BB962C8B-B14F-4D97-AF65-F5344CB8AC3E}">
        <p14:creationId xmlns:p14="http://schemas.microsoft.com/office/powerpoint/2010/main" val="14616611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90179" y="6057377"/>
            <a:ext cx="8991600" cy="646331"/>
          </a:xfrm>
          <a:prstGeom prst="rect">
            <a:avLst/>
          </a:prstGeom>
          <a:noFill/>
        </p:spPr>
        <p:txBody>
          <a:bodyPr wrap="square" rtlCol="0">
            <a:spAutoFit/>
          </a:bodyPr>
          <a:lstStyle/>
          <a:p>
            <a:pPr algn="ctr"/>
            <a:r>
              <a:rPr lang="en-US" sz="3600" b="1">
                <a:solidFill>
                  <a:srgbClr val="FF0000"/>
                </a:solidFill>
              </a:rPr>
              <a:t>Nope, it’s an unsupported assertion</a:t>
            </a:r>
            <a:r>
              <a:rPr lang="vi-VN" sz="3600" b="1">
                <a:solidFill>
                  <a:srgbClr val="FF0000"/>
                </a:solidFill>
              </a:rPr>
              <a:t>.</a:t>
            </a:r>
            <a:endParaRPr lang="en-US" sz="3600" b="1">
              <a:solidFill>
                <a:srgbClr val="FF0000"/>
              </a:solidFill>
            </a:endParaRPr>
          </a:p>
        </p:txBody>
      </p:sp>
      <p:sp>
        <p:nvSpPr>
          <p:cNvPr id="11" name="TextBox 10">
            <a:extLst>
              <a:ext uri="{FF2B5EF4-FFF2-40B4-BE49-F238E27FC236}">
                <a16:creationId xmlns:a16="http://schemas.microsoft.com/office/drawing/2014/main" id="{D78461C2-06CF-4A1C-B98B-B201D048B932}"/>
              </a:ext>
            </a:extLst>
          </p:cNvPr>
          <p:cNvSpPr txBox="1"/>
          <p:nvPr/>
        </p:nvSpPr>
        <p:spPr>
          <a:xfrm>
            <a:off x="3151772" y="261686"/>
            <a:ext cx="5460337" cy="523220"/>
          </a:xfrm>
          <a:prstGeom prst="rect">
            <a:avLst/>
          </a:prstGeom>
          <a:noFill/>
        </p:spPr>
        <p:txBody>
          <a:bodyPr wrap="square">
            <a:spAutoFit/>
          </a:bodyPr>
          <a:lstStyle/>
          <a:p>
            <a:pPr algn="ctr"/>
            <a:r>
              <a:rPr lang="en-US" sz="2800" b="1">
                <a:latin typeface="Arial" panose="020B0604020202020204" pitchFamily="34" charset="0"/>
                <a:cs typeface="Arial" panose="020B0604020202020204" pitchFamily="34" charset="0"/>
              </a:rPr>
              <a:t>Your turn: Is it an argument?</a:t>
            </a:r>
          </a:p>
        </p:txBody>
      </p:sp>
      <p:pic>
        <p:nvPicPr>
          <p:cNvPr id="4" name="Picture 3">
            <a:extLst>
              <a:ext uri="{FF2B5EF4-FFF2-40B4-BE49-F238E27FC236}">
                <a16:creationId xmlns:a16="http://schemas.microsoft.com/office/drawing/2014/main" id="{8ABB52A6-5080-49F0-884A-77C8C76B0585}"/>
              </a:ext>
            </a:extLst>
          </p:cNvPr>
          <p:cNvPicPr>
            <a:picLocks noChangeAspect="1"/>
          </p:cNvPicPr>
          <p:nvPr/>
        </p:nvPicPr>
        <p:blipFill>
          <a:blip r:embed="rId2"/>
          <a:stretch>
            <a:fillRect/>
          </a:stretch>
        </p:blipFill>
        <p:spPr>
          <a:xfrm>
            <a:off x="3989195" y="1103018"/>
            <a:ext cx="3345096" cy="4954359"/>
          </a:xfrm>
          <a:prstGeom prst="rect">
            <a:avLst/>
          </a:prstGeom>
        </p:spPr>
      </p:pic>
    </p:spTree>
    <p:extLst>
      <p:ext uri="{BB962C8B-B14F-4D97-AF65-F5344CB8AC3E}">
        <p14:creationId xmlns:p14="http://schemas.microsoft.com/office/powerpoint/2010/main" val="34860667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86139" y="6211668"/>
            <a:ext cx="8991600" cy="646331"/>
          </a:xfrm>
          <a:prstGeom prst="rect">
            <a:avLst/>
          </a:prstGeom>
          <a:noFill/>
        </p:spPr>
        <p:txBody>
          <a:bodyPr wrap="square" rtlCol="0">
            <a:spAutoFit/>
          </a:bodyPr>
          <a:lstStyle/>
          <a:p>
            <a:pPr algn="ctr"/>
            <a:r>
              <a:rPr lang="en-US" sz="3600" b="1">
                <a:solidFill>
                  <a:srgbClr val="FF0000"/>
                </a:solidFill>
              </a:rPr>
              <a:t>Nope, it’s a report</a:t>
            </a:r>
            <a:r>
              <a:rPr lang="vi-VN" sz="3600" b="1">
                <a:solidFill>
                  <a:srgbClr val="FF0000"/>
                </a:solidFill>
              </a:rPr>
              <a:t>.</a:t>
            </a:r>
            <a:endParaRPr lang="en-US" sz="3600" b="1">
              <a:solidFill>
                <a:srgbClr val="FF0000"/>
              </a:solidFill>
            </a:endParaRPr>
          </a:p>
        </p:txBody>
      </p:sp>
      <p:sp>
        <p:nvSpPr>
          <p:cNvPr id="11" name="TextBox 10">
            <a:extLst>
              <a:ext uri="{FF2B5EF4-FFF2-40B4-BE49-F238E27FC236}">
                <a16:creationId xmlns:a16="http://schemas.microsoft.com/office/drawing/2014/main" id="{D78461C2-06CF-4A1C-B98B-B201D048B932}"/>
              </a:ext>
            </a:extLst>
          </p:cNvPr>
          <p:cNvSpPr txBox="1"/>
          <p:nvPr/>
        </p:nvSpPr>
        <p:spPr>
          <a:xfrm>
            <a:off x="3151772" y="261686"/>
            <a:ext cx="5460337" cy="523220"/>
          </a:xfrm>
          <a:prstGeom prst="rect">
            <a:avLst/>
          </a:prstGeom>
          <a:noFill/>
        </p:spPr>
        <p:txBody>
          <a:bodyPr wrap="square">
            <a:spAutoFit/>
          </a:bodyPr>
          <a:lstStyle/>
          <a:p>
            <a:pPr algn="ctr"/>
            <a:r>
              <a:rPr lang="en-US" sz="2800" b="1">
                <a:latin typeface="Arial" panose="020B0604020202020204" pitchFamily="34" charset="0"/>
                <a:cs typeface="Arial" panose="020B0604020202020204" pitchFamily="34" charset="0"/>
              </a:rPr>
              <a:t>Your turn: Is it an argument?</a:t>
            </a:r>
          </a:p>
        </p:txBody>
      </p:sp>
      <p:pic>
        <p:nvPicPr>
          <p:cNvPr id="9" name="Picture 8">
            <a:extLst>
              <a:ext uri="{FF2B5EF4-FFF2-40B4-BE49-F238E27FC236}">
                <a16:creationId xmlns:a16="http://schemas.microsoft.com/office/drawing/2014/main" id="{B449E0A3-FE39-4D04-88E4-9D5297897B1C}"/>
              </a:ext>
            </a:extLst>
          </p:cNvPr>
          <p:cNvPicPr>
            <a:picLocks noChangeAspect="1"/>
          </p:cNvPicPr>
          <p:nvPr/>
        </p:nvPicPr>
        <p:blipFill>
          <a:blip r:embed="rId3"/>
          <a:stretch>
            <a:fillRect/>
          </a:stretch>
        </p:blipFill>
        <p:spPr>
          <a:xfrm>
            <a:off x="3989261" y="904500"/>
            <a:ext cx="3785357" cy="5187574"/>
          </a:xfrm>
          <a:prstGeom prst="rect">
            <a:avLst/>
          </a:prstGeom>
        </p:spPr>
      </p:pic>
    </p:spTree>
    <p:extLst>
      <p:ext uri="{BB962C8B-B14F-4D97-AF65-F5344CB8AC3E}">
        <p14:creationId xmlns:p14="http://schemas.microsoft.com/office/powerpoint/2010/main" val="5238921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16637" y="6194658"/>
            <a:ext cx="8991600" cy="646331"/>
          </a:xfrm>
          <a:prstGeom prst="rect">
            <a:avLst/>
          </a:prstGeom>
          <a:noFill/>
        </p:spPr>
        <p:txBody>
          <a:bodyPr wrap="square" rtlCol="0">
            <a:spAutoFit/>
          </a:bodyPr>
          <a:lstStyle/>
          <a:p>
            <a:pPr algn="ctr"/>
            <a:r>
              <a:rPr lang="en-US" sz="3600" b="1">
                <a:solidFill>
                  <a:srgbClr val="FF0000"/>
                </a:solidFill>
              </a:rPr>
              <a:t>Yep, it’s an argument</a:t>
            </a:r>
            <a:r>
              <a:rPr lang="vi-VN" sz="3600" b="1">
                <a:solidFill>
                  <a:srgbClr val="FF0000"/>
                </a:solidFill>
              </a:rPr>
              <a:t>.</a:t>
            </a:r>
            <a:endParaRPr lang="en-US" sz="3600" b="1">
              <a:solidFill>
                <a:srgbClr val="FF0000"/>
              </a:solidFill>
            </a:endParaRPr>
          </a:p>
        </p:txBody>
      </p:sp>
      <p:sp>
        <p:nvSpPr>
          <p:cNvPr id="11" name="TextBox 10">
            <a:extLst>
              <a:ext uri="{FF2B5EF4-FFF2-40B4-BE49-F238E27FC236}">
                <a16:creationId xmlns:a16="http://schemas.microsoft.com/office/drawing/2014/main" id="{D78461C2-06CF-4A1C-B98B-B201D048B932}"/>
              </a:ext>
            </a:extLst>
          </p:cNvPr>
          <p:cNvSpPr txBox="1"/>
          <p:nvPr/>
        </p:nvSpPr>
        <p:spPr>
          <a:xfrm>
            <a:off x="3151772" y="261686"/>
            <a:ext cx="5460337" cy="523220"/>
          </a:xfrm>
          <a:prstGeom prst="rect">
            <a:avLst/>
          </a:prstGeom>
          <a:noFill/>
        </p:spPr>
        <p:txBody>
          <a:bodyPr wrap="square">
            <a:spAutoFit/>
          </a:bodyPr>
          <a:lstStyle/>
          <a:p>
            <a:pPr algn="ctr"/>
            <a:r>
              <a:rPr lang="en-US" sz="2800" b="1">
                <a:latin typeface="Arial" panose="020B0604020202020204" pitchFamily="34" charset="0"/>
                <a:cs typeface="Arial" panose="020B0604020202020204" pitchFamily="34" charset="0"/>
              </a:rPr>
              <a:t>Your turn: Is it an argument?</a:t>
            </a:r>
          </a:p>
        </p:txBody>
      </p:sp>
      <p:pic>
        <p:nvPicPr>
          <p:cNvPr id="7" name="Picture 6">
            <a:extLst>
              <a:ext uri="{FF2B5EF4-FFF2-40B4-BE49-F238E27FC236}">
                <a16:creationId xmlns:a16="http://schemas.microsoft.com/office/drawing/2014/main" id="{D7FCB786-ED5A-454E-B2AC-E4EA61A93885}"/>
              </a:ext>
            </a:extLst>
          </p:cNvPr>
          <p:cNvPicPr>
            <a:picLocks noChangeAspect="1"/>
          </p:cNvPicPr>
          <p:nvPr/>
        </p:nvPicPr>
        <p:blipFill>
          <a:blip r:embed="rId3"/>
          <a:stretch>
            <a:fillRect/>
          </a:stretch>
        </p:blipFill>
        <p:spPr>
          <a:xfrm>
            <a:off x="3921931" y="958346"/>
            <a:ext cx="3978306" cy="5079882"/>
          </a:xfrm>
          <a:prstGeom prst="rect">
            <a:avLst/>
          </a:prstGeom>
        </p:spPr>
      </p:pic>
      <p:sp>
        <p:nvSpPr>
          <p:cNvPr id="10" name="Rectangle 9">
            <a:extLst>
              <a:ext uri="{FF2B5EF4-FFF2-40B4-BE49-F238E27FC236}">
                <a16:creationId xmlns:a16="http://schemas.microsoft.com/office/drawing/2014/main" id="{A47193CF-6078-4FA7-8641-07CBB7376BA9}"/>
              </a:ext>
            </a:extLst>
          </p:cNvPr>
          <p:cNvSpPr/>
          <p:nvPr/>
        </p:nvSpPr>
        <p:spPr>
          <a:xfrm>
            <a:off x="4213333" y="4627701"/>
            <a:ext cx="3386295" cy="10249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7109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75"/>
          <p:cNvSpPr txBox="1">
            <a:spLocks noGrp="1"/>
          </p:cNvSpPr>
          <p:nvPr>
            <p:ph type="title"/>
          </p:nvPr>
        </p:nvSpPr>
        <p:spPr>
          <a:xfrm>
            <a:off x="2121408" y="0"/>
            <a:ext cx="8229600" cy="533400"/>
          </a:xfrm>
          <a:prstGeom prst="rect">
            <a:avLst/>
          </a:prstGeom>
          <a:noFill/>
          <a:ln>
            <a:noFill/>
          </a:ln>
        </p:spPr>
        <p:txBody>
          <a:bodyPr spcFirstLastPara="1" wrap="square" lIns="91425" tIns="45700" rIns="91425" bIns="45700" anchor="ctr" anchorCtr="0">
            <a:noAutofit/>
          </a:bodyPr>
          <a:lstStyle/>
          <a:p>
            <a:pPr algn="ctr"/>
            <a:r>
              <a:rPr lang="en-US" sz="3200">
                <a:latin typeface="Times New Roman" panose="02020603050405020304" pitchFamily="18" charset="0"/>
                <a:cs typeface="Times New Roman" panose="02020603050405020304" pitchFamily="18" charset="0"/>
              </a:rPr>
              <a:t>Real-life Example </a:t>
            </a:r>
            <a:r>
              <a:rPr lang="vi-VN" sz="3200">
                <a:latin typeface="Times New Roman" panose="02020603050405020304" pitchFamily="18" charset="0"/>
                <a:cs typeface="Times New Roman" panose="02020603050405020304" pitchFamily="18" charset="0"/>
              </a:rPr>
              <a:t>2</a:t>
            </a:r>
            <a:endParaRPr>
              <a:latin typeface="Times New Roman" panose="02020603050405020304" pitchFamily="18" charset="0"/>
              <a:cs typeface="Times New Roman" panose="02020603050405020304" pitchFamily="18" charset="0"/>
            </a:endParaRPr>
          </a:p>
        </p:txBody>
      </p:sp>
      <p:sp>
        <p:nvSpPr>
          <p:cNvPr id="919" name="Google Shape;919;p75"/>
          <p:cNvSpPr txBox="1"/>
          <p:nvPr/>
        </p:nvSpPr>
        <p:spPr>
          <a:xfrm>
            <a:off x="1099183" y="3916680"/>
            <a:ext cx="10078889" cy="272796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sz="1600">
                <a:solidFill>
                  <a:schemeClr val="dk1"/>
                </a:solidFill>
                <a:latin typeface="Times New Roman" panose="02020603050405020304" pitchFamily="18" charset="0"/>
                <a:ea typeface="Arial"/>
                <a:cs typeface="Times New Roman" panose="02020603050405020304" pitchFamily="18" charset="0"/>
                <a:sym typeface="Arial"/>
              </a:rPr>
              <a:t>Brief explanation:</a:t>
            </a:r>
            <a:endParaRPr lang="vi-VN" sz="1600">
              <a:solidFill>
                <a:schemeClr val="dk1"/>
              </a:solidFill>
              <a:latin typeface="Times New Roman" panose="02020603050405020304" pitchFamily="18" charset="0"/>
              <a:ea typeface="Arial"/>
              <a:cs typeface="Times New Roman" panose="02020603050405020304" pitchFamily="18" charset="0"/>
              <a:sym typeface="Arial"/>
            </a:endParaRPr>
          </a:p>
          <a:p>
            <a:r>
              <a:rPr lang="en-GB" sz="1600">
                <a:latin typeface="Times New Roman" panose="02020603050405020304" pitchFamily="18" charset="0"/>
                <a:cs typeface="Times New Roman" panose="02020603050405020304" pitchFamily="18" charset="0"/>
              </a:rPr>
              <a:t>(1):</a:t>
            </a:r>
            <a:r>
              <a:rPr lang="en-GB" sz="1600" b="1">
                <a:latin typeface="Times New Roman" panose="02020603050405020304" pitchFamily="18" charset="0"/>
                <a:cs typeface="Times New Roman" panose="02020603050405020304" pitchFamily="18" charset="0"/>
              </a:rPr>
              <a:t>Unwarranted assumption </a:t>
            </a:r>
            <a:endParaRPr lang="en-GB" sz="1600">
              <a:latin typeface="Times New Roman" panose="02020603050405020304" pitchFamily="18" charset="0"/>
              <a:cs typeface="Times New Roman" panose="02020603050405020304" pitchFamily="18" charset="0"/>
            </a:endParaRPr>
          </a:p>
          <a:p>
            <a:r>
              <a:rPr lang="en-GB" sz="1600">
                <a:latin typeface="Times New Roman" panose="02020603050405020304" pitchFamily="18" charset="0"/>
                <a:cs typeface="Times New Roman" panose="02020603050405020304" pitchFamily="18" charset="0"/>
              </a:rPr>
              <a:t>Brief explanation: He takes it for granted; he believes it to be the truth without even thinking about it or without any evidence about what did he just say?</a:t>
            </a:r>
          </a:p>
          <a:p>
            <a:br>
              <a:rPr lang="en-GB" sz="1600">
                <a:latin typeface="Times New Roman" panose="02020603050405020304" pitchFamily="18" charset="0"/>
                <a:cs typeface="Times New Roman" panose="02020603050405020304" pitchFamily="18" charset="0"/>
              </a:rPr>
            </a:br>
            <a:r>
              <a:rPr lang="en-GB" sz="1600" b="1">
                <a:latin typeface="Times New Roman" panose="02020603050405020304" pitchFamily="18" charset="0"/>
                <a:cs typeface="Times New Roman" panose="02020603050405020304" pitchFamily="18" charset="0"/>
              </a:rPr>
              <a:t>(2): Self-interested thinking/Subjectivism</a:t>
            </a:r>
            <a:endParaRPr lang="en-GB" sz="1600">
              <a:latin typeface="Times New Roman" panose="02020603050405020304" pitchFamily="18" charset="0"/>
              <a:cs typeface="Times New Roman" panose="02020603050405020304" pitchFamily="18" charset="0"/>
            </a:endParaRPr>
          </a:p>
          <a:p>
            <a:r>
              <a:rPr lang="en-GB" sz="1600" u="sng">
                <a:latin typeface="Times New Roman" panose="02020603050405020304" pitchFamily="18" charset="0"/>
                <a:cs typeface="Times New Roman" panose="02020603050405020304" pitchFamily="18" charset="0"/>
              </a:rPr>
              <a:t>Brief explanation</a:t>
            </a:r>
            <a:r>
              <a:rPr lang="en-GB" sz="1600">
                <a:latin typeface="Times New Roman" panose="02020603050405020304" pitchFamily="18" charset="0"/>
                <a:cs typeface="Times New Roman" panose="02020603050405020304" pitchFamily="18" charset="0"/>
              </a:rPr>
              <a:t>: Before his strong words, the people thought that he was too angry to control his emotions. He insists on his own opinion to make him feel more comfortable.</a:t>
            </a:r>
            <a:endParaRPr lang="vi-VN" sz="1600">
              <a:latin typeface="Times New Roman" panose="02020603050405020304" pitchFamily="18" charset="0"/>
              <a:cs typeface="Times New Roman" panose="02020603050405020304" pitchFamily="18" charset="0"/>
            </a:endParaRPr>
          </a:p>
          <a:p>
            <a:endParaRPr lang="vi-VN" sz="1600">
              <a:latin typeface="Times New Roman" panose="02020603050405020304" pitchFamily="18" charset="0"/>
              <a:cs typeface="Times New Roman" panose="02020603050405020304" pitchFamily="18" charset="0"/>
            </a:endParaRPr>
          </a:p>
          <a:p>
            <a:r>
              <a:rPr lang="vi-VN" sz="1600">
                <a:latin typeface="Times New Roman" panose="02020603050405020304" pitchFamily="18" charset="0"/>
                <a:cs typeface="Times New Roman" panose="02020603050405020304" pitchFamily="18" charset="0"/>
              </a:rPr>
              <a:t>Source: </a:t>
            </a:r>
            <a:r>
              <a:rPr lang="en-GB" sz="1600">
                <a:solidFill>
                  <a:srgbClr val="000000"/>
                </a:solidFill>
                <a:latin typeface="Times New Roman" panose="02020603050405020304" pitchFamily="18" charset="0"/>
              </a:rPr>
              <a:t>https://s.vgt.tv/XeiB?fbclid=IwAR0Iz3_md3ccbTHXjbhAiGMHq9RBdUMeUnllYYpFI-7o-ToQVZLoS8zXZkw</a:t>
            </a:r>
            <a:endParaRPr lang="en-GB" sz="1600">
              <a:latin typeface="Times New Roman" panose="02020603050405020304" pitchFamily="18" charset="0"/>
              <a:cs typeface="Times New Roman" panose="02020603050405020304" pitchFamily="18" charset="0"/>
            </a:endParaRPr>
          </a:p>
          <a:p>
            <a:br>
              <a:rPr lang="en-GB" sz="1600">
                <a:latin typeface="Times New Roman" panose="02020603050405020304" pitchFamily="18" charset="0"/>
                <a:cs typeface="Times New Roman" panose="02020603050405020304" pitchFamily="18" charset="0"/>
              </a:rPr>
            </a:br>
            <a:r>
              <a:rPr lang="en-US" sz="1600">
                <a:solidFill>
                  <a:schemeClr val="dk1"/>
                </a:solidFill>
                <a:latin typeface="Times New Roman" panose="02020603050405020304" pitchFamily="18" charset="0"/>
                <a:ea typeface="Arial"/>
                <a:cs typeface="Times New Roman" panose="02020603050405020304" pitchFamily="18" charset="0"/>
                <a:sym typeface="Arial"/>
              </a:rPr>
              <a:t> </a:t>
            </a:r>
            <a:endParaRPr sz="1600">
              <a:latin typeface="Times New Roman" panose="02020603050405020304" pitchFamily="18" charset="0"/>
              <a:cs typeface="Times New Roman" panose="02020603050405020304" pitchFamily="18" charset="0"/>
            </a:endParaRPr>
          </a:p>
        </p:txBody>
      </p:sp>
      <p:pic>
        <p:nvPicPr>
          <p:cNvPr id="2050" name="Picture 2" descr="https://lh3.googleusercontent.com/iTL9zh6fO-15fLM3yzkXnnx7Y5XnTM20DlHt5OlLx1xmkuvBB2je1xiWkCM_Mg3OTIH7gfetaWPiY_myFcGWie_lhWSrxoV1OePEH3md_c_vihaTIPPoyDBPRe6-haRD2x9qA7dQZ8vqN45xeYn_TEA">
            <a:extLst>
              <a:ext uri="{FF2B5EF4-FFF2-40B4-BE49-F238E27FC236}">
                <a16:creationId xmlns:a16="http://schemas.microsoft.com/office/drawing/2014/main" id="{62E39165-5936-435E-8CA1-3AB73BE6E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184" y="599440"/>
            <a:ext cx="4402667" cy="3251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IpRz51wQmhoj-B5-cKnwIsCEsm0irYalrkLx7AZ2Fx8mVU0VNih_bCa0UEsFcfia60HL2cPXG8Gcst7i4aIG-T4lyrfIPjXpI9lIrDUWk7kodUPWDWe_y0E1L-phjWh-EbMr-_5ye0o5uaLMYnxRjIY">
            <a:extLst>
              <a:ext uri="{FF2B5EF4-FFF2-40B4-BE49-F238E27FC236}">
                <a16:creationId xmlns:a16="http://schemas.microsoft.com/office/drawing/2014/main" id="{3045EC62-2198-4523-99A1-44764A83D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821" y="2119378"/>
            <a:ext cx="5402120" cy="16438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F0AE8C-D8ED-721E-9AEA-B9EA657017AD}"/>
              </a:ext>
            </a:extLst>
          </p:cNvPr>
          <p:cNvSpPr txBox="1"/>
          <p:nvPr/>
        </p:nvSpPr>
        <p:spPr>
          <a:xfrm>
            <a:off x="433053" y="3199325"/>
            <a:ext cx="412292" cy="584775"/>
          </a:xfrm>
          <a:prstGeom prst="rect">
            <a:avLst/>
          </a:prstGeom>
          <a:noFill/>
        </p:spPr>
        <p:txBody>
          <a:bodyPr wrap="none" rtlCol="0">
            <a:spAutoFit/>
          </a:bodyPr>
          <a:lstStyle/>
          <a:p>
            <a:r>
              <a:rPr lang="vi-VN" sz="3200" b="1"/>
              <a:t>1</a:t>
            </a:r>
            <a:endParaRPr lang="en-US" sz="3200" b="1"/>
          </a:p>
        </p:txBody>
      </p:sp>
      <p:sp>
        <p:nvSpPr>
          <p:cNvPr id="3" name="TextBox 2">
            <a:extLst>
              <a:ext uri="{FF2B5EF4-FFF2-40B4-BE49-F238E27FC236}">
                <a16:creationId xmlns:a16="http://schemas.microsoft.com/office/drawing/2014/main" id="{2EB57D20-AF3F-D535-DFE0-870E5D88A2A2}"/>
              </a:ext>
            </a:extLst>
          </p:cNvPr>
          <p:cNvSpPr txBox="1"/>
          <p:nvPr/>
        </p:nvSpPr>
        <p:spPr>
          <a:xfrm>
            <a:off x="6030062" y="3136612"/>
            <a:ext cx="412292" cy="584775"/>
          </a:xfrm>
          <a:prstGeom prst="rect">
            <a:avLst/>
          </a:prstGeom>
          <a:noFill/>
        </p:spPr>
        <p:txBody>
          <a:bodyPr wrap="none" rtlCol="0">
            <a:spAutoFit/>
          </a:bodyPr>
          <a:lstStyle/>
          <a:p>
            <a:r>
              <a:rPr lang="vi-VN" sz="3200" b="1"/>
              <a:t>2</a:t>
            </a:r>
            <a:endParaRPr lang="en-US" sz="3200" b="1"/>
          </a:p>
        </p:txBody>
      </p:sp>
    </p:spTree>
    <p:extLst>
      <p:ext uri="{BB962C8B-B14F-4D97-AF65-F5344CB8AC3E}">
        <p14:creationId xmlns:p14="http://schemas.microsoft.com/office/powerpoint/2010/main" val="208004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DD57B069-148F-4B62-BED2-B9750F96F619}" type="slidenum">
              <a:rPr lang="en-US" smtClean="0"/>
              <a:pPr>
                <a:defRPr/>
              </a:pPr>
              <a:t>60</a:t>
            </a:fld>
            <a:endParaRPr lang="en-US"/>
          </a:p>
        </p:txBody>
      </p:sp>
      <p:sp>
        <p:nvSpPr>
          <p:cNvPr id="5" name="Title 1">
            <a:extLst>
              <a:ext uri="{FF2B5EF4-FFF2-40B4-BE49-F238E27FC236}">
                <a16:creationId xmlns:a16="http://schemas.microsoft.com/office/drawing/2014/main" id="{A37AB714-0AC3-493F-9904-3CBC1B581DB0}"/>
              </a:ext>
            </a:extLst>
          </p:cNvPr>
          <p:cNvSpPr txBox="1">
            <a:spLocks/>
          </p:cNvSpPr>
          <p:nvPr/>
        </p:nvSpPr>
        <p:spPr>
          <a:xfrm>
            <a:off x="3886200" y="152401"/>
            <a:ext cx="4419600" cy="701599"/>
          </a:xfrm>
          <a:prstGeom prst="rect">
            <a:avLst/>
          </a:prstGeom>
        </p:spPr>
        <p:txBody>
          <a:bodyP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endParaRPr lang="en-US">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D35B5E0-2839-4E89-A34B-4675514C4076}"/>
              </a:ext>
            </a:extLst>
          </p:cNvPr>
          <p:cNvPicPr>
            <a:picLocks noChangeAspect="1"/>
          </p:cNvPicPr>
          <p:nvPr/>
        </p:nvPicPr>
        <p:blipFill>
          <a:blip r:embed="rId2"/>
          <a:stretch>
            <a:fillRect/>
          </a:stretch>
        </p:blipFill>
        <p:spPr>
          <a:xfrm>
            <a:off x="3124200" y="1409700"/>
            <a:ext cx="5785322" cy="4038600"/>
          </a:xfrm>
          <a:prstGeom prst="rect">
            <a:avLst/>
          </a:prstGeom>
        </p:spPr>
      </p:pic>
      <p:sp>
        <p:nvSpPr>
          <p:cNvPr id="9" name="TextBox 8">
            <a:extLst>
              <a:ext uri="{FF2B5EF4-FFF2-40B4-BE49-F238E27FC236}">
                <a16:creationId xmlns:a16="http://schemas.microsoft.com/office/drawing/2014/main" id="{E36A1962-7D1A-4E61-9911-88927F353890}"/>
              </a:ext>
            </a:extLst>
          </p:cNvPr>
          <p:cNvSpPr txBox="1"/>
          <p:nvPr/>
        </p:nvSpPr>
        <p:spPr>
          <a:xfrm>
            <a:off x="3124200" y="978618"/>
            <a:ext cx="5785322" cy="533672"/>
          </a:xfrm>
          <a:prstGeom prst="rect">
            <a:avLst/>
          </a:prstGeom>
          <a:solidFill>
            <a:schemeClr val="accent5"/>
          </a:solidFill>
        </p:spPr>
        <p:txBody>
          <a:bodyPr wrap="square" rtlCol="0">
            <a:spAutoFit/>
          </a:bodyPr>
          <a:lstStyle/>
          <a:p>
            <a:pPr algn="ctr">
              <a:lnSpc>
                <a:spcPct val="130000"/>
              </a:lnSpc>
              <a:spcBef>
                <a:spcPts val="1200"/>
              </a:spcBef>
            </a:pPr>
            <a:r>
              <a:rPr lang="en-US" sz="2400">
                <a:solidFill>
                  <a:schemeClr val="bg1"/>
                </a:solidFill>
              </a:rPr>
              <a:t>I CAN’T UNDERSTAND YOUR ARGUMENT</a:t>
            </a:r>
          </a:p>
        </p:txBody>
      </p:sp>
      <p:sp>
        <p:nvSpPr>
          <p:cNvPr id="11" name="TextBox 10">
            <a:extLst>
              <a:ext uri="{FF2B5EF4-FFF2-40B4-BE49-F238E27FC236}">
                <a16:creationId xmlns:a16="http://schemas.microsoft.com/office/drawing/2014/main" id="{91747EB8-A27C-4C13-A6E3-66E5EF7758F3}"/>
              </a:ext>
            </a:extLst>
          </p:cNvPr>
          <p:cNvSpPr txBox="1"/>
          <p:nvPr/>
        </p:nvSpPr>
        <p:spPr>
          <a:xfrm>
            <a:off x="1550469" y="5947086"/>
            <a:ext cx="8991600" cy="646331"/>
          </a:xfrm>
          <a:prstGeom prst="rect">
            <a:avLst/>
          </a:prstGeom>
          <a:noFill/>
        </p:spPr>
        <p:txBody>
          <a:bodyPr wrap="square" rtlCol="0">
            <a:spAutoFit/>
          </a:bodyPr>
          <a:lstStyle/>
          <a:p>
            <a:pPr algn="ctr"/>
            <a:r>
              <a:rPr lang="en-US" sz="3600" b="1">
                <a:solidFill>
                  <a:srgbClr val="FF0000"/>
                </a:solidFill>
              </a:rPr>
              <a:t>Nope, it’s an explanation</a:t>
            </a:r>
            <a:r>
              <a:rPr lang="vi-VN" sz="3600" b="1">
                <a:solidFill>
                  <a:srgbClr val="FF0000"/>
                </a:solidFill>
              </a:rPr>
              <a:t>.</a:t>
            </a:r>
            <a:endParaRPr lang="en-US" sz="3600" b="1">
              <a:solidFill>
                <a:srgbClr val="FF0000"/>
              </a:solidFill>
            </a:endParaRPr>
          </a:p>
        </p:txBody>
      </p:sp>
      <p:sp>
        <p:nvSpPr>
          <p:cNvPr id="10" name="TextBox 9">
            <a:extLst>
              <a:ext uri="{FF2B5EF4-FFF2-40B4-BE49-F238E27FC236}">
                <a16:creationId xmlns:a16="http://schemas.microsoft.com/office/drawing/2014/main" id="{425E0BE5-FAA4-4BFD-B46D-B50A2B5F77B7}"/>
              </a:ext>
            </a:extLst>
          </p:cNvPr>
          <p:cNvSpPr txBox="1"/>
          <p:nvPr/>
        </p:nvSpPr>
        <p:spPr>
          <a:xfrm>
            <a:off x="3151772" y="261686"/>
            <a:ext cx="5460337" cy="523220"/>
          </a:xfrm>
          <a:prstGeom prst="rect">
            <a:avLst/>
          </a:prstGeom>
          <a:noFill/>
        </p:spPr>
        <p:txBody>
          <a:bodyPr wrap="square">
            <a:spAutoFit/>
          </a:bodyPr>
          <a:lstStyle/>
          <a:p>
            <a:pPr algn="ctr"/>
            <a:r>
              <a:rPr lang="en-US" sz="2800" b="1">
                <a:latin typeface="Arial" panose="020B0604020202020204" pitchFamily="34" charset="0"/>
                <a:cs typeface="Arial" panose="020B0604020202020204" pitchFamily="34" charset="0"/>
              </a:rPr>
              <a:t>Your turn: Is it an argument?</a:t>
            </a:r>
          </a:p>
        </p:txBody>
      </p:sp>
    </p:spTree>
    <p:extLst>
      <p:ext uri="{BB962C8B-B14F-4D97-AF65-F5344CB8AC3E}">
        <p14:creationId xmlns:p14="http://schemas.microsoft.com/office/powerpoint/2010/main" val="35037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DD57B069-148F-4B62-BED2-B9750F96F619}" type="slidenum">
              <a:rPr lang="en-US" smtClean="0"/>
              <a:pPr>
                <a:defRPr/>
              </a:pPr>
              <a:t>61</a:t>
            </a:fld>
            <a:endParaRPr lang="en-US"/>
          </a:p>
        </p:txBody>
      </p:sp>
      <p:sp>
        <p:nvSpPr>
          <p:cNvPr id="5" name="Title 1">
            <a:extLst>
              <a:ext uri="{FF2B5EF4-FFF2-40B4-BE49-F238E27FC236}">
                <a16:creationId xmlns:a16="http://schemas.microsoft.com/office/drawing/2014/main" id="{A37AB714-0AC3-493F-9904-3CBC1B581DB0}"/>
              </a:ext>
            </a:extLst>
          </p:cNvPr>
          <p:cNvSpPr txBox="1">
            <a:spLocks/>
          </p:cNvSpPr>
          <p:nvPr/>
        </p:nvSpPr>
        <p:spPr>
          <a:xfrm>
            <a:off x="3886200" y="152401"/>
            <a:ext cx="4419600" cy="701599"/>
          </a:xfrm>
          <a:prstGeom prst="rect">
            <a:avLst/>
          </a:prstGeom>
        </p:spPr>
        <p:txBody>
          <a:bodyPr>
            <a:normAutofit/>
          </a:bodyPr>
          <a:lst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a:lstStyle>
          <a:p>
            <a:endParaRPr lang="en-US">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D35B5E0-2839-4E89-A34B-4675514C4076}"/>
              </a:ext>
            </a:extLst>
          </p:cNvPr>
          <p:cNvPicPr>
            <a:picLocks noChangeAspect="1"/>
          </p:cNvPicPr>
          <p:nvPr/>
        </p:nvPicPr>
        <p:blipFill>
          <a:blip r:embed="rId2"/>
          <a:stretch>
            <a:fillRect/>
          </a:stretch>
        </p:blipFill>
        <p:spPr>
          <a:xfrm>
            <a:off x="3124200" y="1409700"/>
            <a:ext cx="5785322" cy="4038600"/>
          </a:xfrm>
          <a:prstGeom prst="rect">
            <a:avLst/>
          </a:prstGeom>
        </p:spPr>
      </p:pic>
      <p:sp>
        <p:nvSpPr>
          <p:cNvPr id="9" name="TextBox 8">
            <a:extLst>
              <a:ext uri="{FF2B5EF4-FFF2-40B4-BE49-F238E27FC236}">
                <a16:creationId xmlns:a16="http://schemas.microsoft.com/office/drawing/2014/main" id="{E36A1962-7D1A-4E61-9911-88927F353890}"/>
              </a:ext>
            </a:extLst>
          </p:cNvPr>
          <p:cNvSpPr txBox="1"/>
          <p:nvPr/>
        </p:nvSpPr>
        <p:spPr>
          <a:xfrm>
            <a:off x="3124200" y="1409700"/>
            <a:ext cx="5785322" cy="607218"/>
          </a:xfrm>
          <a:prstGeom prst="rect">
            <a:avLst/>
          </a:prstGeom>
          <a:solidFill>
            <a:schemeClr val="accent5"/>
          </a:solidFill>
        </p:spPr>
        <p:txBody>
          <a:bodyPr wrap="square" rtlCol="0">
            <a:spAutoFit/>
          </a:bodyPr>
          <a:lstStyle/>
          <a:p>
            <a:pPr algn="ctr">
              <a:lnSpc>
                <a:spcPct val="130000"/>
              </a:lnSpc>
              <a:spcBef>
                <a:spcPts val="1200"/>
              </a:spcBef>
            </a:pPr>
            <a:r>
              <a:rPr lang="en-US" sz="2800" b="1">
                <a:solidFill>
                  <a:schemeClr val="bg1"/>
                </a:solidFill>
              </a:rPr>
              <a:t>YOUR ARGUMENT IS INVALID</a:t>
            </a:r>
          </a:p>
        </p:txBody>
      </p:sp>
      <p:sp>
        <p:nvSpPr>
          <p:cNvPr id="11" name="TextBox 10">
            <a:extLst>
              <a:ext uri="{FF2B5EF4-FFF2-40B4-BE49-F238E27FC236}">
                <a16:creationId xmlns:a16="http://schemas.microsoft.com/office/drawing/2014/main" id="{91747EB8-A27C-4C13-A6E3-66E5EF7758F3}"/>
              </a:ext>
            </a:extLst>
          </p:cNvPr>
          <p:cNvSpPr txBox="1"/>
          <p:nvPr/>
        </p:nvSpPr>
        <p:spPr>
          <a:xfrm>
            <a:off x="1521061" y="5680834"/>
            <a:ext cx="8991600" cy="646331"/>
          </a:xfrm>
          <a:prstGeom prst="rect">
            <a:avLst/>
          </a:prstGeom>
          <a:noFill/>
        </p:spPr>
        <p:txBody>
          <a:bodyPr wrap="square" rtlCol="0">
            <a:spAutoFit/>
          </a:bodyPr>
          <a:lstStyle/>
          <a:p>
            <a:pPr algn="ctr"/>
            <a:r>
              <a:rPr lang="en-US" sz="3600" b="1">
                <a:solidFill>
                  <a:srgbClr val="FF0000"/>
                </a:solidFill>
              </a:rPr>
              <a:t>Yep, it’s an argument</a:t>
            </a:r>
            <a:r>
              <a:rPr lang="vi-VN" sz="3600" b="1">
                <a:solidFill>
                  <a:srgbClr val="FF0000"/>
                </a:solidFill>
              </a:rPr>
              <a:t>.</a:t>
            </a:r>
            <a:endParaRPr lang="en-US" sz="3600" b="1">
              <a:solidFill>
                <a:srgbClr val="FF0000"/>
              </a:solidFill>
            </a:endParaRPr>
          </a:p>
        </p:txBody>
      </p:sp>
      <p:sp>
        <p:nvSpPr>
          <p:cNvPr id="10" name="TextBox 9">
            <a:extLst>
              <a:ext uri="{FF2B5EF4-FFF2-40B4-BE49-F238E27FC236}">
                <a16:creationId xmlns:a16="http://schemas.microsoft.com/office/drawing/2014/main" id="{9B2DAAD4-FCAC-46D7-9F45-C5A573BF0E0B}"/>
              </a:ext>
            </a:extLst>
          </p:cNvPr>
          <p:cNvSpPr txBox="1"/>
          <p:nvPr/>
        </p:nvSpPr>
        <p:spPr>
          <a:xfrm>
            <a:off x="3151772" y="261686"/>
            <a:ext cx="5460337" cy="523220"/>
          </a:xfrm>
          <a:prstGeom prst="rect">
            <a:avLst/>
          </a:prstGeom>
          <a:noFill/>
        </p:spPr>
        <p:txBody>
          <a:bodyPr wrap="square">
            <a:spAutoFit/>
          </a:bodyPr>
          <a:lstStyle/>
          <a:p>
            <a:pPr algn="ctr"/>
            <a:r>
              <a:rPr lang="en-US" sz="2800" b="1">
                <a:latin typeface="Arial" panose="020B0604020202020204" pitchFamily="34" charset="0"/>
                <a:cs typeface="Arial" panose="020B0604020202020204" pitchFamily="34" charset="0"/>
              </a:rPr>
              <a:t>Your turn: Is it an argument?</a:t>
            </a:r>
          </a:p>
        </p:txBody>
      </p:sp>
    </p:spTree>
    <p:extLst>
      <p:ext uri="{BB962C8B-B14F-4D97-AF65-F5344CB8AC3E}">
        <p14:creationId xmlns:p14="http://schemas.microsoft.com/office/powerpoint/2010/main" val="15148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CEBF7C-9905-4377-A0A0-B995433427F1}"/>
              </a:ext>
            </a:extLst>
          </p:cNvPr>
          <p:cNvSpPr txBox="1"/>
          <p:nvPr/>
        </p:nvSpPr>
        <p:spPr>
          <a:xfrm>
            <a:off x="3908808" y="173989"/>
            <a:ext cx="4160018" cy="584775"/>
          </a:xfrm>
          <a:prstGeom prst="rect">
            <a:avLst/>
          </a:prstGeom>
          <a:noFill/>
        </p:spPr>
        <p:txBody>
          <a:bodyPr wrap="square" rtlCol="0">
            <a:spAutoFit/>
          </a:bodyPr>
          <a:lstStyle/>
          <a:p>
            <a:pPr algn="ctr"/>
            <a:r>
              <a:rPr lang="en-US" sz="3200" b="1"/>
              <a:t>REVIEW OF CHAPTER 2</a:t>
            </a:r>
          </a:p>
        </p:txBody>
      </p:sp>
      <p:sp>
        <p:nvSpPr>
          <p:cNvPr id="4" name="TextBox 3">
            <a:extLst>
              <a:ext uri="{FF2B5EF4-FFF2-40B4-BE49-F238E27FC236}">
                <a16:creationId xmlns:a16="http://schemas.microsoft.com/office/drawing/2014/main" id="{25F98CF1-715C-45AE-A5B2-57FF2019F4F9}"/>
              </a:ext>
            </a:extLst>
          </p:cNvPr>
          <p:cNvSpPr txBox="1"/>
          <p:nvPr/>
        </p:nvSpPr>
        <p:spPr>
          <a:xfrm>
            <a:off x="394398" y="1196715"/>
            <a:ext cx="4780503" cy="958660"/>
          </a:xfrm>
          <a:prstGeom prst="rect">
            <a:avLst/>
          </a:prstGeom>
          <a:noFill/>
        </p:spPr>
        <p:txBody>
          <a:bodyPr wrap="square">
            <a:spAutoFit/>
          </a:bodyPr>
          <a:lstStyle/>
          <a:p>
            <a:pPr>
              <a:lnSpc>
                <a:spcPct val="150000"/>
              </a:lnSpc>
            </a:pPr>
            <a:r>
              <a:rPr lang="en-US" altLang="en-US" sz="2000" b="1">
                <a:latin typeface="Arial" panose="020B0604020202020204" pitchFamily="34" charset="0"/>
                <a:cs typeface="Arial" panose="020B0604020202020204" pitchFamily="34" charset="0"/>
              </a:rPr>
              <a:t>Statement</a:t>
            </a:r>
            <a:r>
              <a:rPr lang="en-US" altLang="en-US" sz="2000">
                <a:latin typeface="Arial" panose="020B0604020202020204" pitchFamily="34" charset="0"/>
                <a:cs typeface="Arial" panose="020B0604020202020204" pitchFamily="34" charset="0"/>
              </a:rPr>
              <a:t>: sentence/utterance that can be viewed as either </a:t>
            </a:r>
            <a:r>
              <a:rPr lang="en-US" altLang="en-US" sz="2000" u="sng">
                <a:latin typeface="Arial" panose="020B0604020202020204" pitchFamily="34" charset="0"/>
                <a:cs typeface="Arial" panose="020B0604020202020204" pitchFamily="34" charset="0"/>
              </a:rPr>
              <a:t>true</a:t>
            </a:r>
            <a:r>
              <a:rPr lang="en-US" altLang="en-US" sz="2000">
                <a:latin typeface="Arial" panose="020B0604020202020204" pitchFamily="34" charset="0"/>
                <a:cs typeface="Arial" panose="020B0604020202020204" pitchFamily="34" charset="0"/>
              </a:rPr>
              <a:t> or </a:t>
            </a:r>
            <a:r>
              <a:rPr lang="en-US" altLang="en-US" sz="2000" u="sng">
                <a:latin typeface="Arial" panose="020B0604020202020204" pitchFamily="34" charset="0"/>
                <a:cs typeface="Arial" panose="020B0604020202020204" pitchFamily="34" charset="0"/>
              </a:rPr>
              <a:t>false</a:t>
            </a:r>
          </a:p>
        </p:txBody>
      </p:sp>
      <p:sp>
        <p:nvSpPr>
          <p:cNvPr id="7" name="TextBox 6">
            <a:extLst>
              <a:ext uri="{FF2B5EF4-FFF2-40B4-BE49-F238E27FC236}">
                <a16:creationId xmlns:a16="http://schemas.microsoft.com/office/drawing/2014/main" id="{008225BF-3EF9-4D82-9812-1AE5FC31CCD8}"/>
              </a:ext>
            </a:extLst>
          </p:cNvPr>
          <p:cNvSpPr txBox="1"/>
          <p:nvPr/>
        </p:nvSpPr>
        <p:spPr>
          <a:xfrm>
            <a:off x="394398" y="2856770"/>
            <a:ext cx="4780503" cy="369332"/>
          </a:xfrm>
          <a:prstGeom prst="rect">
            <a:avLst/>
          </a:prstGeom>
          <a:noFill/>
        </p:spPr>
        <p:txBody>
          <a:bodyPr wrap="square">
            <a:spAutoFit/>
          </a:bodyPr>
          <a:lstStyle/>
          <a:p>
            <a:pPr>
              <a:lnSpc>
                <a:spcPct val="90000"/>
              </a:lnSpc>
            </a:pPr>
            <a:r>
              <a:rPr lang="en-US" altLang="en-US" sz="2000" b="1">
                <a:latin typeface="Arial" panose="020B0604020202020204" pitchFamily="34" charset="0"/>
                <a:cs typeface="Arial" panose="020B0604020202020204" pitchFamily="34" charset="0"/>
              </a:rPr>
              <a:t>Statements</a:t>
            </a:r>
            <a:r>
              <a:rPr lang="en-US" altLang="en-US" sz="2000">
                <a:latin typeface="Arial" panose="020B0604020202020204" pitchFamily="34" charset="0"/>
                <a:cs typeface="Arial" panose="020B0604020202020204" pitchFamily="34" charset="0"/>
              </a:rPr>
              <a:t>: core of an argument </a:t>
            </a:r>
          </a:p>
        </p:txBody>
      </p:sp>
      <p:sp>
        <p:nvSpPr>
          <p:cNvPr id="8" name="TextBox 7">
            <a:extLst>
              <a:ext uri="{FF2B5EF4-FFF2-40B4-BE49-F238E27FC236}">
                <a16:creationId xmlns:a16="http://schemas.microsoft.com/office/drawing/2014/main" id="{CA0A0800-7802-41E0-9B76-60865FE8459F}"/>
              </a:ext>
            </a:extLst>
          </p:cNvPr>
          <p:cNvSpPr txBox="1"/>
          <p:nvPr/>
        </p:nvSpPr>
        <p:spPr>
          <a:xfrm>
            <a:off x="358390" y="3884616"/>
            <a:ext cx="5594420" cy="369332"/>
          </a:xfrm>
          <a:prstGeom prst="rect">
            <a:avLst/>
          </a:prstGeom>
          <a:noFill/>
        </p:spPr>
        <p:txBody>
          <a:bodyPr wrap="square">
            <a:spAutoFit/>
          </a:bodyPr>
          <a:lstStyle/>
          <a:p>
            <a:pPr>
              <a:lnSpc>
                <a:spcPct val="90000"/>
              </a:lnSpc>
            </a:pPr>
            <a:r>
              <a:rPr lang="en-US" altLang="en-US" sz="2000" b="1">
                <a:latin typeface="Arial" panose="020B0604020202020204" pitchFamily="34" charset="0"/>
                <a:cs typeface="Arial" panose="020B0604020202020204" pitchFamily="34" charset="0"/>
              </a:rPr>
              <a:t>Argument</a:t>
            </a:r>
            <a:r>
              <a:rPr lang="en-US" altLang="en-US" sz="2000">
                <a:latin typeface="Arial" panose="020B0604020202020204" pitchFamily="34" charset="0"/>
                <a:cs typeface="Arial" panose="020B0604020202020204" pitchFamily="34" charset="0"/>
              </a:rPr>
              <a:t>: premise(s) + conclusion(s) </a:t>
            </a:r>
          </a:p>
        </p:txBody>
      </p:sp>
      <p:sp>
        <p:nvSpPr>
          <p:cNvPr id="9" name="TextBox 8">
            <a:extLst>
              <a:ext uri="{FF2B5EF4-FFF2-40B4-BE49-F238E27FC236}">
                <a16:creationId xmlns:a16="http://schemas.microsoft.com/office/drawing/2014/main" id="{90BE0625-0030-4C84-82EC-A6AA3636F81F}"/>
              </a:ext>
            </a:extLst>
          </p:cNvPr>
          <p:cNvSpPr txBox="1"/>
          <p:nvPr/>
        </p:nvSpPr>
        <p:spPr>
          <a:xfrm>
            <a:off x="358390" y="5735428"/>
            <a:ext cx="5182437" cy="958660"/>
          </a:xfrm>
          <a:prstGeom prst="rect">
            <a:avLst/>
          </a:prstGeom>
          <a:noFill/>
        </p:spPr>
        <p:txBody>
          <a:bodyPr wrap="square">
            <a:spAutoFit/>
          </a:bodyPr>
          <a:lstStyle/>
          <a:p>
            <a:pPr>
              <a:lnSpc>
                <a:spcPct val="150000"/>
              </a:lnSpc>
            </a:pPr>
            <a:r>
              <a:rPr lang="en-US" altLang="en-US" sz="2000" b="1">
                <a:latin typeface="Arial" panose="020B0604020202020204" pitchFamily="34" charset="0"/>
                <a:cs typeface="Arial" panose="020B0604020202020204" pitchFamily="34" charset="0"/>
              </a:rPr>
              <a:t>* Assumption</a:t>
            </a:r>
            <a:r>
              <a:rPr lang="en-US" altLang="en-US" sz="2000">
                <a:latin typeface="Arial" panose="020B0604020202020204" pitchFamily="34" charset="0"/>
                <a:cs typeface="Arial" panose="020B0604020202020204" pitchFamily="34" charset="0"/>
              </a:rPr>
              <a:t>: hidden belief/principle that that decides the value of the conclusion</a:t>
            </a:r>
          </a:p>
        </p:txBody>
      </p:sp>
      <p:sp>
        <p:nvSpPr>
          <p:cNvPr id="10" name="Rectangle 3">
            <a:extLst>
              <a:ext uri="{FF2B5EF4-FFF2-40B4-BE49-F238E27FC236}">
                <a16:creationId xmlns:a16="http://schemas.microsoft.com/office/drawing/2014/main" id="{3FA2B0C8-B84D-4A65-A9FC-1260198432D8}"/>
              </a:ext>
            </a:extLst>
          </p:cNvPr>
          <p:cNvSpPr txBox="1">
            <a:spLocks/>
          </p:cNvSpPr>
          <p:nvPr/>
        </p:nvSpPr>
        <p:spPr>
          <a:xfrm>
            <a:off x="5576834" y="1071606"/>
            <a:ext cx="3506875" cy="45259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2400" b="1">
                <a:latin typeface="Arial" panose="020B0604020202020204" pitchFamily="34" charset="0"/>
                <a:cs typeface="Arial" panose="020B0604020202020204" pitchFamily="34" charset="0"/>
              </a:rPr>
              <a:t>Non-statements: </a:t>
            </a:r>
          </a:p>
          <a:p>
            <a:pPr>
              <a:lnSpc>
                <a:spcPct val="150000"/>
              </a:lnSpc>
            </a:pPr>
            <a:r>
              <a:rPr lang="en-US" altLang="en-US" sz="2200">
                <a:latin typeface="Arial" panose="020B0604020202020204" pitchFamily="34" charset="0"/>
                <a:cs typeface="Arial" panose="020B0604020202020204" pitchFamily="34" charset="0"/>
              </a:rPr>
              <a:t>Questions </a:t>
            </a:r>
          </a:p>
          <a:p>
            <a:pPr>
              <a:lnSpc>
                <a:spcPct val="150000"/>
              </a:lnSpc>
            </a:pPr>
            <a:r>
              <a:rPr lang="en-US" altLang="en-US" sz="2200">
                <a:latin typeface="Arial" panose="020B0604020202020204" pitchFamily="34" charset="0"/>
                <a:cs typeface="Arial" panose="020B0604020202020204" pitchFamily="34" charset="0"/>
              </a:rPr>
              <a:t>Greetings </a:t>
            </a:r>
          </a:p>
          <a:p>
            <a:pPr>
              <a:lnSpc>
                <a:spcPct val="150000"/>
              </a:lnSpc>
            </a:pPr>
            <a:r>
              <a:rPr lang="en-US" altLang="en-US" sz="2200">
                <a:latin typeface="Arial" panose="020B0604020202020204" pitchFamily="34" charset="0"/>
                <a:cs typeface="Arial" panose="020B0604020202020204" pitchFamily="34" charset="0"/>
              </a:rPr>
              <a:t>Commands</a:t>
            </a:r>
          </a:p>
          <a:p>
            <a:pPr>
              <a:lnSpc>
                <a:spcPct val="150000"/>
              </a:lnSpc>
            </a:pPr>
            <a:r>
              <a:rPr lang="en-US" altLang="en-US" sz="2200">
                <a:latin typeface="Arial" panose="020B0604020202020204" pitchFamily="34" charset="0"/>
                <a:cs typeface="Arial" panose="020B0604020202020204" pitchFamily="34" charset="0"/>
              </a:rPr>
              <a:t>Requests </a:t>
            </a:r>
          </a:p>
          <a:p>
            <a:pPr>
              <a:lnSpc>
                <a:spcPct val="150000"/>
              </a:lnSpc>
            </a:pPr>
            <a:r>
              <a:rPr lang="en-US" altLang="en-US" sz="2200">
                <a:latin typeface="Arial" panose="020B0604020202020204" pitchFamily="34" charset="0"/>
                <a:cs typeface="Arial" panose="020B0604020202020204" pitchFamily="34" charset="0"/>
              </a:rPr>
              <a:t>Proposals </a:t>
            </a:r>
          </a:p>
          <a:p>
            <a:pPr>
              <a:lnSpc>
                <a:spcPct val="150000"/>
              </a:lnSpc>
            </a:pPr>
            <a:r>
              <a:rPr lang="en-US" altLang="en-US" sz="2200">
                <a:latin typeface="Arial" panose="020B0604020202020204" pitchFamily="34" charset="0"/>
                <a:cs typeface="Arial" panose="020B0604020202020204" pitchFamily="34" charset="0"/>
              </a:rPr>
              <a:t>Instructions </a:t>
            </a:r>
          </a:p>
          <a:p>
            <a:pPr>
              <a:lnSpc>
                <a:spcPct val="150000"/>
              </a:lnSpc>
            </a:pPr>
            <a:r>
              <a:rPr lang="en-US" altLang="en-US" sz="2200">
                <a:latin typeface="Arial" panose="020B0604020202020204" pitchFamily="34" charset="0"/>
                <a:cs typeface="Arial" panose="020B0604020202020204" pitchFamily="34" charset="0"/>
              </a:rPr>
              <a:t>Exclamations</a:t>
            </a:r>
          </a:p>
          <a:p>
            <a:endParaRPr lang="en-US" altLang="en-US"/>
          </a:p>
        </p:txBody>
      </p:sp>
      <p:sp>
        <p:nvSpPr>
          <p:cNvPr id="11" name="Rectangle 3">
            <a:extLst>
              <a:ext uri="{FF2B5EF4-FFF2-40B4-BE49-F238E27FC236}">
                <a16:creationId xmlns:a16="http://schemas.microsoft.com/office/drawing/2014/main" id="{8217568A-3A7C-45D8-99F0-5E4D65C81EFE}"/>
              </a:ext>
            </a:extLst>
          </p:cNvPr>
          <p:cNvSpPr txBox="1">
            <a:spLocks/>
          </p:cNvSpPr>
          <p:nvPr/>
        </p:nvSpPr>
        <p:spPr>
          <a:xfrm>
            <a:off x="8711921" y="1071606"/>
            <a:ext cx="33561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2200" b="1">
                <a:latin typeface="Arial" panose="020B0604020202020204" pitchFamily="34" charset="0"/>
                <a:cs typeface="Arial" panose="020B0604020202020204" pitchFamily="34" charset="0"/>
              </a:rPr>
              <a:t>Non-arguments: </a:t>
            </a:r>
          </a:p>
          <a:p>
            <a:pPr>
              <a:lnSpc>
                <a:spcPct val="150000"/>
              </a:lnSpc>
            </a:pPr>
            <a:r>
              <a:rPr lang="en-US" altLang="en-US" sz="2000">
                <a:latin typeface="Arial" panose="020B0604020202020204" pitchFamily="34" charset="0"/>
                <a:cs typeface="Arial" panose="020B0604020202020204" pitchFamily="34" charset="0"/>
              </a:rPr>
              <a:t>Reports</a:t>
            </a:r>
          </a:p>
          <a:p>
            <a:pPr>
              <a:lnSpc>
                <a:spcPct val="150000"/>
              </a:lnSpc>
            </a:pPr>
            <a:r>
              <a:rPr lang="en-US" altLang="en-US" sz="2000">
                <a:latin typeface="Arial" panose="020B0604020202020204" pitchFamily="34" charset="0"/>
                <a:cs typeface="Arial" panose="020B0604020202020204" pitchFamily="34" charset="0"/>
              </a:rPr>
              <a:t>Unsupported assertions</a:t>
            </a:r>
          </a:p>
          <a:p>
            <a:pPr>
              <a:lnSpc>
                <a:spcPct val="150000"/>
              </a:lnSpc>
            </a:pPr>
            <a:r>
              <a:rPr lang="en-US" altLang="en-US" sz="2000">
                <a:latin typeface="Arial" panose="020B0604020202020204" pitchFamily="34" charset="0"/>
                <a:cs typeface="Arial" panose="020B0604020202020204" pitchFamily="34" charset="0"/>
              </a:rPr>
              <a:t>Conditional sentences</a:t>
            </a:r>
          </a:p>
          <a:p>
            <a:pPr>
              <a:lnSpc>
                <a:spcPct val="150000"/>
              </a:lnSpc>
            </a:pPr>
            <a:r>
              <a:rPr lang="en-US" altLang="en-US" sz="2000">
                <a:latin typeface="Arial" panose="020B0604020202020204" pitchFamily="34" charset="0"/>
                <a:cs typeface="Arial" panose="020B0604020202020204" pitchFamily="34" charset="0"/>
              </a:rPr>
              <a:t>Illustrations</a:t>
            </a:r>
          </a:p>
          <a:p>
            <a:pPr>
              <a:lnSpc>
                <a:spcPct val="150000"/>
              </a:lnSpc>
            </a:pPr>
            <a:r>
              <a:rPr lang="en-US" altLang="en-US" sz="2000">
                <a:latin typeface="Arial" panose="020B0604020202020204" pitchFamily="34" charset="0"/>
                <a:cs typeface="Arial" panose="020B0604020202020204" pitchFamily="34" charset="0"/>
              </a:rPr>
              <a:t>Explanations</a:t>
            </a:r>
          </a:p>
          <a:p>
            <a:pPr marL="609600" indent="-609600">
              <a:buFont typeface="Wingdings 2" pitchFamily="18" charset="2"/>
              <a:buAutoNum type="arabicPeriod"/>
            </a:pPr>
            <a:endParaRPr lang="en-US" altLang="en-US"/>
          </a:p>
        </p:txBody>
      </p:sp>
      <p:sp>
        <p:nvSpPr>
          <p:cNvPr id="12" name="TextBox 11">
            <a:extLst>
              <a:ext uri="{FF2B5EF4-FFF2-40B4-BE49-F238E27FC236}">
                <a16:creationId xmlns:a16="http://schemas.microsoft.com/office/drawing/2014/main" id="{DD518F93-A21F-473B-9642-5F4D577EF557}"/>
              </a:ext>
            </a:extLst>
          </p:cNvPr>
          <p:cNvSpPr txBox="1"/>
          <p:nvPr/>
        </p:nvSpPr>
        <p:spPr>
          <a:xfrm>
            <a:off x="358390" y="4810022"/>
            <a:ext cx="5594420" cy="369332"/>
          </a:xfrm>
          <a:prstGeom prst="rect">
            <a:avLst/>
          </a:prstGeom>
          <a:noFill/>
        </p:spPr>
        <p:txBody>
          <a:bodyPr wrap="square">
            <a:spAutoFit/>
          </a:bodyPr>
          <a:lstStyle/>
          <a:p>
            <a:pPr>
              <a:lnSpc>
                <a:spcPct val="90000"/>
              </a:lnSpc>
            </a:pPr>
            <a:r>
              <a:rPr lang="en-US" altLang="en-US" sz="2000" b="1">
                <a:latin typeface="Arial" panose="020B0604020202020204" pitchFamily="34" charset="0"/>
                <a:cs typeface="Arial" panose="020B0604020202020204" pitchFamily="34" charset="0"/>
              </a:rPr>
              <a:t>Argument</a:t>
            </a:r>
            <a:r>
              <a:rPr lang="en-US" altLang="en-US" sz="2000">
                <a:latin typeface="Arial" panose="020B0604020202020204" pitchFamily="34" charset="0"/>
                <a:cs typeface="Arial" panose="020B0604020202020204" pitchFamily="34" charset="0"/>
              </a:rPr>
              <a:t>: core of critical thinking </a:t>
            </a:r>
          </a:p>
        </p:txBody>
      </p:sp>
      <p:sp>
        <p:nvSpPr>
          <p:cNvPr id="13" name="Arrow: Down 12">
            <a:extLst>
              <a:ext uri="{FF2B5EF4-FFF2-40B4-BE49-F238E27FC236}">
                <a16:creationId xmlns:a16="http://schemas.microsoft.com/office/drawing/2014/main" id="{39F6F155-2557-49BF-91C7-1D1F6E22CD37}"/>
              </a:ext>
            </a:extLst>
          </p:cNvPr>
          <p:cNvSpPr/>
          <p:nvPr/>
        </p:nvSpPr>
        <p:spPr>
          <a:xfrm>
            <a:off x="2100104" y="2342547"/>
            <a:ext cx="231113" cy="352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C80629B-0AC7-4E51-A7A1-27B9B7A385DA}"/>
              </a:ext>
            </a:extLst>
          </p:cNvPr>
          <p:cNvSpPr/>
          <p:nvPr/>
        </p:nvSpPr>
        <p:spPr>
          <a:xfrm>
            <a:off x="2100104" y="3387781"/>
            <a:ext cx="231113" cy="352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E8301BAD-DD99-4738-A879-4076FA5424AE}"/>
              </a:ext>
            </a:extLst>
          </p:cNvPr>
          <p:cNvSpPr/>
          <p:nvPr/>
        </p:nvSpPr>
        <p:spPr>
          <a:xfrm>
            <a:off x="2100104" y="4355713"/>
            <a:ext cx="231113" cy="352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130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769E7EB6-6D26-47AE-B395-DFF78EDAA851}" type="slidenum">
              <a:rPr lang="en-US" smtClean="0"/>
              <a:pPr>
                <a:defRPr/>
              </a:pPr>
              <a:t>63</a:t>
            </a:fld>
            <a:endParaRPr lang="en-US"/>
          </a:p>
        </p:txBody>
      </p:sp>
      <p:sp>
        <p:nvSpPr>
          <p:cNvPr id="15363" name="Rectangle 4"/>
          <p:cNvSpPr>
            <a:spLocks noChangeArrowheads="1"/>
          </p:cNvSpPr>
          <p:nvPr/>
        </p:nvSpPr>
        <p:spPr bwMode="auto">
          <a:xfrm>
            <a:off x="2209800" y="256282"/>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0"/>
              </a:spcBef>
              <a:buClrTx/>
              <a:buSzTx/>
              <a:buFontTx/>
              <a:buNone/>
            </a:pPr>
            <a:r>
              <a:rPr lang="en-US" altLang="en-US" sz="3600" b="1">
                <a:solidFill>
                  <a:schemeClr val="tx1"/>
                </a:solidFill>
                <a:latin typeface="Arial" charset="0"/>
              </a:rPr>
              <a:t>Assignment for Chapter 2</a:t>
            </a:r>
          </a:p>
          <a:p>
            <a:pPr>
              <a:spcBef>
                <a:spcPct val="0"/>
              </a:spcBef>
              <a:buClrTx/>
              <a:buSzTx/>
              <a:buFontTx/>
              <a:buNone/>
            </a:pPr>
            <a:r>
              <a:rPr lang="en-US" altLang="en-US" sz="2800" b="1">
                <a:solidFill>
                  <a:schemeClr val="tx1"/>
                </a:solidFill>
                <a:latin typeface="Arial" charset="0"/>
              </a:rPr>
              <a:t> </a:t>
            </a:r>
          </a:p>
        </p:txBody>
      </p:sp>
      <p:sp>
        <p:nvSpPr>
          <p:cNvPr id="6" name="TextBox 5">
            <a:extLst>
              <a:ext uri="{FF2B5EF4-FFF2-40B4-BE49-F238E27FC236}">
                <a16:creationId xmlns:a16="http://schemas.microsoft.com/office/drawing/2014/main" id="{944B1813-B0E1-4C2E-86DF-E56F478EE620}"/>
              </a:ext>
            </a:extLst>
          </p:cNvPr>
          <p:cNvSpPr txBox="1"/>
          <p:nvPr/>
        </p:nvSpPr>
        <p:spPr>
          <a:xfrm>
            <a:off x="513678" y="2320922"/>
            <a:ext cx="4495800" cy="523220"/>
          </a:xfrm>
          <a:prstGeom prst="rect">
            <a:avLst/>
          </a:prstGeom>
          <a:noFill/>
        </p:spPr>
        <p:txBody>
          <a:bodyPr wrap="square" rtlCol="0">
            <a:spAutoFit/>
          </a:bodyPr>
          <a:lstStyle/>
          <a:p>
            <a:r>
              <a:rPr lang="en-US" sz="2800" b="1"/>
              <a:t>Link to submit: </a:t>
            </a:r>
            <a:endParaRPr lang="en-US" b="1"/>
          </a:p>
        </p:txBody>
      </p:sp>
      <p:sp>
        <p:nvSpPr>
          <p:cNvPr id="11" name="TextBox 10">
            <a:extLst>
              <a:ext uri="{FF2B5EF4-FFF2-40B4-BE49-F238E27FC236}">
                <a16:creationId xmlns:a16="http://schemas.microsoft.com/office/drawing/2014/main" id="{CADA90C6-4E66-4B08-9F7A-D8A20494A17C}"/>
              </a:ext>
            </a:extLst>
          </p:cNvPr>
          <p:cNvSpPr txBox="1"/>
          <p:nvPr/>
        </p:nvSpPr>
        <p:spPr>
          <a:xfrm>
            <a:off x="684125" y="4919144"/>
            <a:ext cx="10671350" cy="506292"/>
          </a:xfrm>
          <a:prstGeom prst="rect">
            <a:avLst/>
          </a:prstGeom>
          <a:noFill/>
        </p:spPr>
        <p:txBody>
          <a:bodyPr wrap="square" rtlCol="0">
            <a:spAutoFit/>
          </a:bodyPr>
          <a:lstStyle/>
          <a:p>
            <a:pPr>
              <a:lnSpc>
                <a:spcPct val="150000"/>
              </a:lnSpc>
            </a:pPr>
            <a:r>
              <a:rPr lang="en-US" sz="2000"/>
              <a:t>* Delete all the lesson slides, keep only the assignment slides and submit your file to the link. </a:t>
            </a:r>
          </a:p>
        </p:txBody>
      </p:sp>
      <p:sp>
        <p:nvSpPr>
          <p:cNvPr id="10" name="Rectangle 2">
            <a:extLst>
              <a:ext uri="{FF2B5EF4-FFF2-40B4-BE49-F238E27FC236}">
                <a16:creationId xmlns:a16="http://schemas.microsoft.com/office/drawing/2014/main" id="{B4DF3C65-0759-4B18-AA29-836CF54995BD}"/>
              </a:ext>
            </a:extLst>
          </p:cNvPr>
          <p:cNvSpPr txBox="1">
            <a:spLocks/>
          </p:cNvSpPr>
          <p:nvPr/>
        </p:nvSpPr>
        <p:spPr bwMode="auto">
          <a:xfrm>
            <a:off x="513678" y="1022114"/>
            <a:ext cx="11164644" cy="771909"/>
          </a:xfrm>
          <a:prstGeom prst="rect">
            <a:avLst/>
          </a:prstGeom>
        </p:spPr>
        <p:txBody>
          <a:bodyPr vert="horz" wrap="square" lIns="91440" tIns="45720" rIns="91440" bIns="45720" numCol="1" rtlCol="0" anchor="ctr" anchorCtr="0" compatLnSpc="1">
            <a:prstTxWarp prst="textNoShape">
              <a:avLst/>
            </a:prstTxWarp>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defRPr/>
            </a:pPr>
            <a:r>
              <a:rPr lang="en-US" sz="2400">
                <a:latin typeface="Arial" panose="020B0604020202020204" pitchFamily="34" charset="0"/>
                <a:cs typeface="Arial" panose="020B0604020202020204" pitchFamily="34" charset="0"/>
              </a:rPr>
              <a:t>Do the tasks as instructed in the following slides</a:t>
            </a:r>
          </a:p>
        </p:txBody>
      </p:sp>
      <p:sp>
        <p:nvSpPr>
          <p:cNvPr id="5" name="TextBox 4">
            <a:extLst>
              <a:ext uri="{FF2B5EF4-FFF2-40B4-BE49-F238E27FC236}">
                <a16:creationId xmlns:a16="http://schemas.microsoft.com/office/drawing/2014/main" id="{F4BC382A-E6D9-9584-447E-6CE4D1D8E273}"/>
              </a:ext>
            </a:extLst>
          </p:cNvPr>
          <p:cNvSpPr txBox="1"/>
          <p:nvPr/>
        </p:nvSpPr>
        <p:spPr>
          <a:xfrm>
            <a:off x="907330" y="3300000"/>
            <a:ext cx="6094428" cy="369332"/>
          </a:xfrm>
          <a:prstGeom prst="rect">
            <a:avLst/>
          </a:prstGeom>
          <a:noFill/>
        </p:spPr>
        <p:txBody>
          <a:bodyPr wrap="square">
            <a:spAutoFit/>
          </a:bodyPr>
          <a:lstStyle/>
          <a:p>
            <a:r>
              <a:rPr lang="en-US" sz="1800" b="1" i="0" u="sng" strike="noStrike">
                <a:solidFill>
                  <a:srgbClr val="1155CC"/>
                </a:solidFill>
                <a:effectLst/>
                <a:latin typeface="Arial" panose="020B0604020202020204" pitchFamily="34" charset="0"/>
                <a:hlinkClick r:id="rId3"/>
              </a:rPr>
              <a:t>https://</a:t>
            </a:r>
            <a:r>
              <a:rPr lang="en-US" sz="1800" b="1" i="0" u="sng" strike="noStrike" err="1">
                <a:solidFill>
                  <a:srgbClr val="1155CC"/>
                </a:solidFill>
                <a:effectLst/>
                <a:latin typeface="Arial" panose="020B0604020202020204" pitchFamily="34" charset="0"/>
                <a:hlinkClick r:id="rId3"/>
              </a:rPr>
              <a:t>forms.gle</a:t>
            </a:r>
            <a:r>
              <a:rPr lang="en-US" sz="1800" b="1" i="0" u="sng" strike="noStrike">
                <a:solidFill>
                  <a:srgbClr val="1155CC"/>
                </a:solidFill>
                <a:effectLst/>
                <a:latin typeface="Arial" panose="020B0604020202020204" pitchFamily="34" charset="0"/>
                <a:hlinkClick r:id="rId3"/>
              </a:rPr>
              <a:t>/</a:t>
            </a:r>
            <a:r>
              <a:rPr lang="en-US" sz="1800" b="1" i="0" u="sng" strike="noStrike" err="1">
                <a:solidFill>
                  <a:srgbClr val="1155CC"/>
                </a:solidFill>
                <a:effectLst/>
                <a:latin typeface="Arial" panose="020B0604020202020204" pitchFamily="34" charset="0"/>
                <a:hlinkClick r:id="rId3"/>
              </a:rPr>
              <a:t>q95vRxcfxrgaoZ9R7</a:t>
            </a:r>
            <a:endParaRPr lang="en-US"/>
          </a:p>
        </p:txBody>
      </p:sp>
      <p:sp>
        <p:nvSpPr>
          <p:cNvPr id="7" name="TextBox 6">
            <a:extLst>
              <a:ext uri="{FF2B5EF4-FFF2-40B4-BE49-F238E27FC236}">
                <a16:creationId xmlns:a16="http://schemas.microsoft.com/office/drawing/2014/main" id="{FF979F71-6FCB-2669-5E94-097A15A0194A}"/>
              </a:ext>
            </a:extLst>
          </p:cNvPr>
          <p:cNvSpPr txBox="1"/>
          <p:nvPr/>
        </p:nvSpPr>
        <p:spPr>
          <a:xfrm>
            <a:off x="907330" y="4121720"/>
            <a:ext cx="4949072" cy="461665"/>
          </a:xfrm>
          <a:prstGeom prst="rect">
            <a:avLst/>
          </a:prstGeom>
          <a:noFill/>
        </p:spPr>
        <p:txBody>
          <a:bodyPr wrap="square" rtlCol="0">
            <a:spAutoFit/>
          </a:bodyPr>
          <a:lstStyle/>
          <a:p>
            <a:r>
              <a:rPr lang="en-US" sz="2400" b="1"/>
              <a:t>End of Tuesday </a:t>
            </a:r>
          </a:p>
        </p:txBody>
      </p:sp>
    </p:spTree>
    <p:extLst>
      <p:ext uri="{BB962C8B-B14F-4D97-AF65-F5344CB8AC3E}">
        <p14:creationId xmlns:p14="http://schemas.microsoft.com/office/powerpoint/2010/main" val="1796092463"/>
      </p:ext>
    </p:extLst>
  </p:cSld>
  <p:clrMapOvr>
    <a:masterClrMapping/>
  </p:clrMapOvr>
  <p:transition spd="med">
    <p:diamon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7824A-39E6-4FE5-A3E5-56C64E05CCDA}"/>
              </a:ext>
            </a:extLst>
          </p:cNvPr>
          <p:cNvSpPr txBox="1"/>
          <p:nvPr/>
        </p:nvSpPr>
        <p:spPr>
          <a:xfrm>
            <a:off x="1551963" y="662730"/>
            <a:ext cx="7952764" cy="584775"/>
          </a:xfrm>
          <a:prstGeom prst="rect">
            <a:avLst/>
          </a:prstGeom>
          <a:noFill/>
        </p:spPr>
        <p:txBody>
          <a:bodyPr wrap="square" rtlCol="0">
            <a:spAutoFit/>
          </a:bodyPr>
          <a:lstStyle/>
          <a:p>
            <a:pPr algn="ctr"/>
            <a:r>
              <a:rPr lang="vi-VN" sz="3200" b="1" err="1"/>
              <a:t>Name</a:t>
            </a:r>
            <a:r>
              <a:rPr lang="en-US" sz="3200" b="1"/>
              <a:t>s</a:t>
            </a:r>
            <a:r>
              <a:rPr lang="vi-VN" sz="3200" b="1"/>
              <a:t> </a:t>
            </a:r>
            <a:r>
              <a:rPr lang="en-US" sz="3200" b="1"/>
              <a:t>of your group members</a:t>
            </a:r>
          </a:p>
        </p:txBody>
      </p:sp>
    </p:spTree>
    <p:extLst>
      <p:ext uri="{BB962C8B-B14F-4D97-AF65-F5344CB8AC3E}">
        <p14:creationId xmlns:p14="http://schemas.microsoft.com/office/powerpoint/2010/main" val="1802976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p:cNvSpPr>
          <p:nvPr>
            <p:ph type="body" idx="4294967295"/>
          </p:nvPr>
        </p:nvSpPr>
        <p:spPr>
          <a:xfrm>
            <a:off x="272980" y="872660"/>
            <a:ext cx="11919020" cy="5867399"/>
          </a:xfrm>
        </p:spPr>
        <p:txBody>
          <a:bodyPr>
            <a:normAutofit fontScale="92500" lnSpcReduction="20000"/>
          </a:bodyPr>
          <a:lstStyle/>
          <a:p>
            <a:pPr marL="0" indent="0">
              <a:lnSpc>
                <a:spcPct val="150000"/>
              </a:lnSpc>
              <a:buNone/>
            </a:pPr>
            <a:r>
              <a:rPr lang="en-US" altLang="en-US" sz="2000" b="1">
                <a:latin typeface="Arial" panose="020B0604020202020204" pitchFamily="34" charset="0"/>
                <a:cs typeface="Arial" panose="020B0604020202020204" pitchFamily="34" charset="0"/>
              </a:rPr>
              <a:t>1</a:t>
            </a:r>
            <a:r>
              <a:rPr lang="en-US" altLang="en-US" sz="2000">
                <a:latin typeface="Arial" panose="020B0604020202020204" pitchFamily="34" charset="0"/>
                <a:cs typeface="Arial" panose="020B0604020202020204" pitchFamily="34" charset="0"/>
              </a:rPr>
              <a:t>. Dela submitted their team’s assignment just by the deadline. Her team must have worked hard all the time.  </a:t>
            </a:r>
          </a:p>
          <a:p>
            <a:pPr marL="0" indent="0">
              <a:lnSpc>
                <a:spcPct val="150000"/>
              </a:lnSpc>
              <a:buNone/>
            </a:pPr>
            <a:r>
              <a:rPr lang="vi-VN" altLang="en-US" sz="2000" b="1" err="1">
                <a:solidFill>
                  <a:srgbClr val="C00000"/>
                </a:solidFill>
                <a:latin typeface="Arial" panose="020B0604020202020204" pitchFamily="34" charset="0"/>
                <a:cs typeface="Arial" panose="020B0604020202020204" pitchFamily="34" charset="0"/>
              </a:rPr>
              <a:t>Assumption</a:t>
            </a:r>
            <a:r>
              <a:rPr lang="vi-VN" altLang="en-US" sz="2000" b="1">
                <a:solidFill>
                  <a:srgbClr val="C00000"/>
                </a:solidFill>
                <a:latin typeface="Arial" panose="020B0604020202020204" pitchFamily="34" charset="0"/>
                <a:cs typeface="Arial" panose="020B0604020202020204" pitchFamily="34" charset="0"/>
              </a:rPr>
              <a:t>(s)</a:t>
            </a:r>
            <a:r>
              <a:rPr lang="en-US" altLang="en-US" sz="2000" b="1">
                <a:solidFill>
                  <a:srgbClr val="C00000"/>
                </a:solidFill>
                <a:latin typeface="Arial" panose="020B0604020202020204" pitchFamily="34" charset="0"/>
                <a:cs typeface="Arial" panose="020B0604020202020204" pitchFamily="34" charset="0"/>
              </a:rPr>
              <a:t>:  </a:t>
            </a:r>
          </a:p>
          <a:p>
            <a:pPr marL="0" indent="0">
              <a:lnSpc>
                <a:spcPct val="150000"/>
              </a:lnSpc>
              <a:buNone/>
            </a:pPr>
            <a:r>
              <a:rPr lang="en-US" sz="2000" b="1">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Don’t go to </a:t>
            </a:r>
            <a:r>
              <a:rPr lang="vi-VN" sz="2000">
                <a:latin typeface="Arial" panose="020B0604020202020204" pitchFamily="34" charset="0"/>
                <a:cs typeface="Arial" panose="020B0604020202020204" pitchFamily="34" charset="0"/>
              </a:rPr>
              <a:t>Vũng Tàu or Đà Lạt for the coming holiday. You </a:t>
            </a:r>
            <a:r>
              <a:rPr lang="en-US" sz="2000">
                <a:latin typeface="Arial" panose="020B0604020202020204" pitchFamily="34" charset="0"/>
                <a:cs typeface="Arial" panose="020B0604020202020204" pitchFamily="34" charset="0"/>
              </a:rPr>
              <a:t>w</a:t>
            </a:r>
            <a:r>
              <a:rPr lang="vi-VN" sz="2000">
                <a:latin typeface="Arial" panose="020B0604020202020204" pitchFamily="34" charset="0"/>
                <a:cs typeface="Arial" panose="020B0604020202020204" pitchFamily="34" charset="0"/>
              </a:rPr>
              <a:t>ill</a:t>
            </a:r>
            <a:r>
              <a:rPr lang="en-US" sz="2000">
                <a:latin typeface="Arial" panose="020B0604020202020204" pitchFamily="34" charset="0"/>
                <a:cs typeface="Arial" panose="020B0604020202020204" pitchFamily="34" charset="0"/>
              </a:rPr>
              <a:t> need another holiday after that holiday.</a:t>
            </a:r>
            <a:endParaRPr lang="en-CA" altLang="en-US" sz="2000">
              <a:latin typeface="Arial" panose="020B0604020202020204" pitchFamily="34" charset="0"/>
              <a:cs typeface="Arial" panose="020B0604020202020204" pitchFamily="34" charset="0"/>
            </a:endParaRPr>
          </a:p>
          <a:p>
            <a:pPr marL="0" indent="0">
              <a:lnSpc>
                <a:spcPct val="150000"/>
              </a:lnSpc>
              <a:buNone/>
            </a:pPr>
            <a:r>
              <a:rPr lang="en-US" altLang="en-US" sz="2000" b="1">
                <a:solidFill>
                  <a:srgbClr val="C00000"/>
                </a:solidFill>
                <a:latin typeface="Arial" panose="020B0604020202020204" pitchFamily="34" charset="0"/>
                <a:cs typeface="Arial" panose="020B0604020202020204" pitchFamily="34" charset="0"/>
              </a:rPr>
              <a:t>Assumption</a:t>
            </a:r>
            <a:r>
              <a:rPr lang="vi-VN" altLang="en-US" sz="2000" b="1">
                <a:solidFill>
                  <a:srgbClr val="C00000"/>
                </a:solidFill>
                <a:latin typeface="Arial" panose="020B0604020202020204" pitchFamily="34" charset="0"/>
                <a:cs typeface="Arial" panose="020B0604020202020204" pitchFamily="34" charset="0"/>
              </a:rPr>
              <a:t>(s)</a:t>
            </a:r>
            <a:r>
              <a:rPr lang="en-US" altLang="en-US" sz="2000" b="1">
                <a:solidFill>
                  <a:srgbClr val="C00000"/>
                </a:solidFill>
                <a:latin typeface="Arial" panose="020B0604020202020204" pitchFamily="34" charset="0"/>
                <a:cs typeface="Arial" panose="020B0604020202020204" pitchFamily="34" charset="0"/>
              </a:rPr>
              <a:t>:  </a:t>
            </a:r>
          </a:p>
          <a:p>
            <a:pPr marL="0" indent="0">
              <a:lnSpc>
                <a:spcPct val="150000"/>
              </a:lnSpc>
              <a:buNone/>
            </a:pPr>
            <a:r>
              <a:rPr lang="en-US" altLang="en-US" sz="2000" b="1">
                <a:latin typeface="Arial" panose="020B0604020202020204" pitchFamily="34" charset="0"/>
                <a:cs typeface="Arial" panose="020B0604020202020204" pitchFamily="34" charset="0"/>
              </a:rPr>
              <a:t>3</a:t>
            </a:r>
            <a:r>
              <a:rPr lang="en-US" altLang="en-US" sz="2000">
                <a:latin typeface="Arial" panose="020B0604020202020204" pitchFamily="34" charset="0"/>
                <a:cs typeface="Arial" panose="020B0604020202020204" pitchFamily="34" charset="0"/>
              </a:rPr>
              <a:t>. The Ministry of Education just announced IELTS 4.0 is equivalent to an English score of 10 in the national graduation exam. This policy is unfair to students who take the English test in the national graduation exam.   </a:t>
            </a:r>
          </a:p>
          <a:p>
            <a:pPr marL="0" indent="0">
              <a:lnSpc>
                <a:spcPct val="150000"/>
              </a:lnSpc>
              <a:buNone/>
            </a:pPr>
            <a:r>
              <a:rPr lang="en-US" altLang="en-US" sz="2000" b="1">
                <a:solidFill>
                  <a:srgbClr val="C00000"/>
                </a:solidFill>
                <a:latin typeface="Arial" panose="020B0604020202020204" pitchFamily="34" charset="0"/>
                <a:cs typeface="Arial" panose="020B0604020202020204" pitchFamily="34" charset="0"/>
              </a:rPr>
              <a:t>Assumption</a:t>
            </a:r>
            <a:r>
              <a:rPr lang="vi-VN" altLang="en-US" sz="2000" b="1">
                <a:solidFill>
                  <a:srgbClr val="C00000"/>
                </a:solidFill>
                <a:latin typeface="Arial" panose="020B0604020202020204" pitchFamily="34" charset="0"/>
                <a:cs typeface="Arial" panose="020B0604020202020204" pitchFamily="34" charset="0"/>
              </a:rPr>
              <a:t>(s)</a:t>
            </a:r>
            <a:r>
              <a:rPr lang="en-US" altLang="en-US" sz="2000" b="1">
                <a:solidFill>
                  <a:srgbClr val="C00000"/>
                </a:solidFill>
                <a:latin typeface="Arial" panose="020B0604020202020204" pitchFamily="34" charset="0"/>
                <a:cs typeface="Arial" panose="020B0604020202020204" pitchFamily="34" charset="0"/>
              </a:rPr>
              <a:t>:  </a:t>
            </a:r>
          </a:p>
          <a:p>
            <a:pPr marL="0" indent="0">
              <a:lnSpc>
                <a:spcPct val="150000"/>
              </a:lnSpc>
              <a:buNone/>
            </a:pPr>
            <a:r>
              <a:rPr lang="en-US" altLang="en-US" sz="2000" b="1">
                <a:latin typeface="Arial" panose="020B0604020202020204" pitchFamily="34" charset="0"/>
                <a:cs typeface="Arial" panose="020B0604020202020204" pitchFamily="34" charset="0"/>
              </a:rPr>
              <a:t>4. </a:t>
            </a:r>
            <a:r>
              <a:rPr lang="vi-VN" altLang="en-US" sz="2000">
                <a:latin typeface="Arial" panose="020B0604020202020204" pitchFamily="34" charset="0"/>
                <a:cs typeface="Arial" panose="020B0604020202020204" pitchFamily="34" charset="0"/>
              </a:rPr>
              <a:t>Sneaky c</a:t>
            </a:r>
            <a:r>
              <a:rPr lang="en-US" altLang="en-US" sz="2000" err="1">
                <a:latin typeface="Arial" panose="020B0604020202020204" pitchFamily="34" charset="0"/>
                <a:cs typeface="Arial" panose="020B0604020202020204" pitchFamily="34" charset="0"/>
              </a:rPr>
              <a:t>ouldn’t</a:t>
            </a:r>
            <a:r>
              <a:rPr lang="vi-VN" altLang="en-US" sz="2000">
                <a:latin typeface="Arial" panose="020B0604020202020204" pitchFamily="34" charset="0"/>
                <a:cs typeface="Arial" panose="020B0604020202020204" pitchFamily="34" charset="0"/>
              </a:rPr>
              <a:t> </a:t>
            </a:r>
            <a:r>
              <a:rPr lang="en-US" altLang="en-US" sz="2000">
                <a:latin typeface="Arial" panose="020B0604020202020204" pitchFamily="34" charset="0"/>
                <a:cs typeface="Arial" panose="020B0604020202020204" pitchFamily="34" charset="0"/>
              </a:rPr>
              <a:t>have checked attendance in Week 2 sheet. He texted me from Zero Coffee when we were studying Critical Thinking in class. </a:t>
            </a:r>
          </a:p>
          <a:p>
            <a:pPr marL="0" indent="0">
              <a:lnSpc>
                <a:spcPct val="150000"/>
              </a:lnSpc>
              <a:buNone/>
            </a:pPr>
            <a:r>
              <a:rPr lang="en-US" altLang="en-US" sz="2000" b="1">
                <a:solidFill>
                  <a:srgbClr val="C00000"/>
                </a:solidFill>
                <a:latin typeface="Arial" panose="020B0604020202020204" pitchFamily="34" charset="0"/>
                <a:cs typeface="Arial" panose="020B0604020202020204" pitchFamily="34" charset="0"/>
              </a:rPr>
              <a:t>Assumption</a:t>
            </a:r>
            <a:r>
              <a:rPr lang="vi-VN" altLang="en-US" sz="2000" b="1">
                <a:solidFill>
                  <a:srgbClr val="C00000"/>
                </a:solidFill>
                <a:latin typeface="Arial" panose="020B0604020202020204" pitchFamily="34" charset="0"/>
                <a:cs typeface="Arial" panose="020B0604020202020204" pitchFamily="34" charset="0"/>
              </a:rPr>
              <a:t>(s)</a:t>
            </a:r>
            <a:r>
              <a:rPr lang="en-US" altLang="en-US" sz="2000" b="1">
                <a:solidFill>
                  <a:srgbClr val="C00000"/>
                </a:solidFill>
                <a:latin typeface="Arial" panose="020B0604020202020204" pitchFamily="34" charset="0"/>
                <a:cs typeface="Arial" panose="020B0604020202020204" pitchFamily="34" charset="0"/>
              </a:rPr>
              <a:t>:  </a:t>
            </a:r>
          </a:p>
          <a:p>
            <a:pPr marL="0" indent="0">
              <a:lnSpc>
                <a:spcPct val="150000"/>
              </a:lnSpc>
              <a:buNone/>
            </a:pPr>
            <a:r>
              <a:rPr lang="en-US" altLang="en-US" sz="2000" b="1">
                <a:latin typeface="Arial" panose="020B0604020202020204" pitchFamily="34" charset="0"/>
                <a:cs typeface="Arial" panose="020B0604020202020204" pitchFamily="34" charset="0"/>
              </a:rPr>
              <a:t>5. </a:t>
            </a:r>
            <a:r>
              <a:rPr lang="en-US" altLang="en-US" sz="2000">
                <a:latin typeface="Arial" panose="020B0604020202020204" pitchFamily="34" charset="0"/>
                <a:cs typeface="Arial" panose="020B0604020202020204" pitchFamily="34" charset="0"/>
              </a:rPr>
              <a:t>There are 104 students in our class. So there are 13 groups.  </a:t>
            </a:r>
          </a:p>
          <a:p>
            <a:pPr marL="0" indent="0">
              <a:lnSpc>
                <a:spcPct val="150000"/>
              </a:lnSpc>
              <a:buNone/>
            </a:pPr>
            <a:r>
              <a:rPr lang="en-US" altLang="en-US" sz="2000" b="1">
                <a:solidFill>
                  <a:srgbClr val="C00000"/>
                </a:solidFill>
                <a:latin typeface="Arial" panose="020B0604020202020204" pitchFamily="34" charset="0"/>
                <a:cs typeface="Arial" panose="020B0604020202020204" pitchFamily="34" charset="0"/>
              </a:rPr>
              <a:t>Assumption</a:t>
            </a:r>
            <a:r>
              <a:rPr lang="vi-VN" altLang="en-US" sz="2000" b="1">
                <a:solidFill>
                  <a:srgbClr val="C00000"/>
                </a:solidFill>
                <a:latin typeface="Arial" panose="020B0604020202020204" pitchFamily="34" charset="0"/>
                <a:cs typeface="Arial" panose="020B0604020202020204" pitchFamily="34" charset="0"/>
              </a:rPr>
              <a:t>(s)</a:t>
            </a:r>
            <a:r>
              <a:rPr lang="en-US" altLang="en-US" sz="2000" b="1">
                <a:solidFill>
                  <a:srgbClr val="C00000"/>
                </a:solidFill>
                <a:latin typeface="Arial" panose="020B0604020202020204" pitchFamily="34" charset="0"/>
                <a:cs typeface="Arial" panose="020B0604020202020204" pitchFamily="34" charset="0"/>
              </a:rPr>
              <a:t>: </a:t>
            </a:r>
          </a:p>
          <a:p>
            <a:pPr marL="0" indent="0">
              <a:lnSpc>
                <a:spcPct val="150000"/>
              </a:lnSpc>
              <a:buNone/>
            </a:pPr>
            <a:endParaRPr lang="en-US" altLang="en-US" sz="2400"/>
          </a:p>
        </p:txBody>
      </p:sp>
      <p:sp>
        <p:nvSpPr>
          <p:cNvPr id="43011" name="Rectangle 2"/>
          <p:cNvSpPr>
            <a:spLocks/>
          </p:cNvSpPr>
          <p:nvPr/>
        </p:nvSpPr>
        <p:spPr bwMode="auto">
          <a:xfrm>
            <a:off x="1660322" y="117941"/>
            <a:ext cx="8686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0"/>
              </a:spcBef>
              <a:buClrTx/>
              <a:buSzTx/>
              <a:buFontTx/>
              <a:buNone/>
            </a:pPr>
            <a:r>
              <a:rPr lang="en-US" altLang="en-US">
                <a:solidFill>
                  <a:schemeClr val="tx1"/>
                </a:solidFill>
                <a:latin typeface="Franklin Gothic Medium" pitchFamily="34" charset="0"/>
              </a:rPr>
              <a:t>Task 1: Find the assumptions</a:t>
            </a:r>
          </a:p>
        </p:txBody>
      </p:sp>
    </p:spTree>
    <p:extLst>
      <p:ext uri="{BB962C8B-B14F-4D97-AF65-F5344CB8AC3E}">
        <p14:creationId xmlns:p14="http://schemas.microsoft.com/office/powerpoint/2010/main" val="3015415583"/>
      </p:ext>
    </p:extLst>
  </p:cSld>
  <p:clrMapOvr>
    <a:masterClrMapping/>
  </p:clrMapOvr>
  <p:transition spd="med">
    <p:diamon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2111-C125-F1A8-846A-1A91F98170D1}"/>
              </a:ext>
            </a:extLst>
          </p:cNvPr>
          <p:cNvSpPr>
            <a:spLocks noGrp="1"/>
          </p:cNvSpPr>
          <p:nvPr>
            <p:ph type="title"/>
          </p:nvPr>
        </p:nvSpPr>
        <p:spPr>
          <a:xfrm>
            <a:off x="6315958" y="342894"/>
            <a:ext cx="5552387" cy="502141"/>
          </a:xfrm>
        </p:spPr>
        <p:txBody>
          <a:bodyPr>
            <a:noAutofit/>
          </a:bodyPr>
          <a:lstStyle/>
          <a:p>
            <a:pPr algn="ctr"/>
            <a:r>
              <a:rPr lang="en-US" sz="2800" b="1"/>
              <a:t>Task 2: Find the premise/conclusion  </a:t>
            </a:r>
            <a:br>
              <a:rPr lang="en-US" sz="2800" b="1"/>
            </a:br>
            <a:r>
              <a:rPr lang="en-US" sz="2800" b="1"/>
              <a:t>              indicators and the assumption </a:t>
            </a:r>
          </a:p>
        </p:txBody>
      </p:sp>
      <p:pic>
        <p:nvPicPr>
          <p:cNvPr id="7" name="Picture 6">
            <a:extLst>
              <a:ext uri="{FF2B5EF4-FFF2-40B4-BE49-F238E27FC236}">
                <a16:creationId xmlns:a16="http://schemas.microsoft.com/office/drawing/2014/main" id="{CE5C6C46-C7F9-F9D8-53B8-E5F9DB801046}"/>
              </a:ext>
            </a:extLst>
          </p:cNvPr>
          <p:cNvPicPr>
            <a:picLocks noChangeAspect="1"/>
          </p:cNvPicPr>
          <p:nvPr/>
        </p:nvPicPr>
        <p:blipFill>
          <a:blip r:embed="rId2"/>
          <a:stretch>
            <a:fillRect/>
          </a:stretch>
        </p:blipFill>
        <p:spPr>
          <a:xfrm>
            <a:off x="1824158" y="2696066"/>
            <a:ext cx="3783351" cy="3499750"/>
          </a:xfrm>
          <a:prstGeom prst="rect">
            <a:avLst/>
          </a:prstGeom>
        </p:spPr>
      </p:pic>
      <p:pic>
        <p:nvPicPr>
          <p:cNvPr id="9" name="Picture 8">
            <a:extLst>
              <a:ext uri="{FF2B5EF4-FFF2-40B4-BE49-F238E27FC236}">
                <a16:creationId xmlns:a16="http://schemas.microsoft.com/office/drawing/2014/main" id="{2E79AF8B-B4DC-3A1A-4C31-DACC49DBF8DE}"/>
              </a:ext>
            </a:extLst>
          </p:cNvPr>
          <p:cNvPicPr>
            <a:picLocks noChangeAspect="1"/>
          </p:cNvPicPr>
          <p:nvPr/>
        </p:nvPicPr>
        <p:blipFill>
          <a:blip r:embed="rId3"/>
          <a:stretch>
            <a:fillRect/>
          </a:stretch>
        </p:blipFill>
        <p:spPr>
          <a:xfrm>
            <a:off x="1824157" y="593965"/>
            <a:ext cx="3783351" cy="1982621"/>
          </a:xfrm>
          <a:prstGeom prst="rect">
            <a:avLst/>
          </a:prstGeom>
        </p:spPr>
      </p:pic>
    </p:spTree>
    <p:extLst>
      <p:ext uri="{BB962C8B-B14F-4D97-AF65-F5344CB8AC3E}">
        <p14:creationId xmlns:p14="http://schemas.microsoft.com/office/powerpoint/2010/main" val="1839341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14AA-A79F-92D4-91C3-615D0CAFC63D}"/>
              </a:ext>
            </a:extLst>
          </p:cNvPr>
          <p:cNvSpPr>
            <a:spLocks noGrp="1"/>
          </p:cNvSpPr>
          <p:nvPr>
            <p:ph type="title"/>
          </p:nvPr>
        </p:nvSpPr>
        <p:spPr>
          <a:xfrm>
            <a:off x="838200" y="94963"/>
            <a:ext cx="10515600" cy="632402"/>
          </a:xfrm>
        </p:spPr>
        <p:txBody>
          <a:bodyPr>
            <a:noAutofit/>
          </a:bodyPr>
          <a:lstStyle/>
          <a:p>
            <a:r>
              <a:rPr lang="en-US" sz="2400" b="1"/>
              <a:t>Task </a:t>
            </a:r>
            <a:r>
              <a:rPr lang="en-US" sz="2400" b="1">
                <a:latin typeface="Calibri Light" panose="020F0302020204030204" pitchFamily="34" charset="0"/>
                <a:cs typeface="Calibri Light" panose="020F0302020204030204" pitchFamily="34" charset="0"/>
              </a:rPr>
              <a:t>3</a:t>
            </a:r>
            <a:r>
              <a:rPr lang="en-US" sz="2400" b="1"/>
              <a:t>: Identify premise and conclusion indicators, an argument and a non-argument.</a:t>
            </a:r>
          </a:p>
        </p:txBody>
      </p:sp>
      <p:pic>
        <p:nvPicPr>
          <p:cNvPr id="4" name="Picture 3">
            <a:extLst>
              <a:ext uri="{FF2B5EF4-FFF2-40B4-BE49-F238E27FC236}">
                <a16:creationId xmlns:a16="http://schemas.microsoft.com/office/drawing/2014/main" id="{B4E65739-DE54-019B-127F-2CFC307D0135}"/>
              </a:ext>
            </a:extLst>
          </p:cNvPr>
          <p:cNvPicPr>
            <a:picLocks noChangeAspect="1"/>
          </p:cNvPicPr>
          <p:nvPr/>
        </p:nvPicPr>
        <p:blipFill>
          <a:blip r:embed="rId2"/>
          <a:stretch>
            <a:fillRect/>
          </a:stretch>
        </p:blipFill>
        <p:spPr>
          <a:xfrm>
            <a:off x="2175146" y="979716"/>
            <a:ext cx="8032543" cy="4245428"/>
          </a:xfrm>
          <a:prstGeom prst="rect">
            <a:avLst/>
          </a:prstGeom>
        </p:spPr>
      </p:pic>
    </p:spTree>
    <p:extLst>
      <p:ext uri="{BB962C8B-B14F-4D97-AF65-F5344CB8AC3E}">
        <p14:creationId xmlns:p14="http://schemas.microsoft.com/office/powerpoint/2010/main" val="108225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B01F31-7DE6-5333-5431-5505200EA41A}"/>
              </a:ext>
            </a:extLst>
          </p:cNvPr>
          <p:cNvSpPr txBox="1"/>
          <p:nvPr/>
        </p:nvSpPr>
        <p:spPr>
          <a:xfrm>
            <a:off x="589935" y="261956"/>
            <a:ext cx="11111580" cy="523220"/>
          </a:xfrm>
          <a:prstGeom prst="rect">
            <a:avLst/>
          </a:prstGeom>
          <a:noFill/>
        </p:spPr>
        <p:txBody>
          <a:bodyPr wrap="square" rtlCol="0">
            <a:spAutoFit/>
          </a:bodyPr>
          <a:lstStyle/>
          <a:p>
            <a:r>
              <a:rPr lang="en-US" sz="2800" b="1"/>
              <a:t>Task 4</a:t>
            </a:r>
            <a:r>
              <a:rPr lang="en-US" sz="2800"/>
              <a:t>: Does </a:t>
            </a:r>
            <a:r>
              <a:rPr lang="en-US" sz="2800" err="1"/>
              <a:t>CHATGPT</a:t>
            </a:r>
            <a:r>
              <a:rPr lang="en-US" sz="2800"/>
              <a:t> make an argument or a non-argument? Specify it.  </a:t>
            </a:r>
          </a:p>
        </p:txBody>
      </p:sp>
      <p:pic>
        <p:nvPicPr>
          <p:cNvPr id="3" name="Picture 2">
            <a:extLst>
              <a:ext uri="{FF2B5EF4-FFF2-40B4-BE49-F238E27FC236}">
                <a16:creationId xmlns:a16="http://schemas.microsoft.com/office/drawing/2014/main" id="{0750B38C-1D84-0A05-F9D7-A230A9DA9C40}"/>
              </a:ext>
            </a:extLst>
          </p:cNvPr>
          <p:cNvPicPr>
            <a:picLocks noChangeAspect="1"/>
          </p:cNvPicPr>
          <p:nvPr/>
        </p:nvPicPr>
        <p:blipFill>
          <a:blip r:embed="rId3"/>
          <a:stretch>
            <a:fillRect/>
          </a:stretch>
        </p:blipFill>
        <p:spPr>
          <a:xfrm>
            <a:off x="839317" y="1361209"/>
            <a:ext cx="10251528" cy="3886200"/>
          </a:xfrm>
          <a:prstGeom prst="rect">
            <a:avLst/>
          </a:prstGeom>
        </p:spPr>
      </p:pic>
    </p:spTree>
    <p:extLst>
      <p:ext uri="{BB962C8B-B14F-4D97-AF65-F5344CB8AC3E}">
        <p14:creationId xmlns:p14="http://schemas.microsoft.com/office/powerpoint/2010/main" val="656485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B01F31-7DE6-5333-5431-5505200EA41A}"/>
              </a:ext>
            </a:extLst>
          </p:cNvPr>
          <p:cNvSpPr txBox="1"/>
          <p:nvPr/>
        </p:nvSpPr>
        <p:spPr>
          <a:xfrm>
            <a:off x="589935" y="261956"/>
            <a:ext cx="11111580" cy="523220"/>
          </a:xfrm>
          <a:prstGeom prst="rect">
            <a:avLst/>
          </a:prstGeom>
          <a:noFill/>
        </p:spPr>
        <p:txBody>
          <a:bodyPr wrap="square" rtlCol="0">
            <a:spAutoFit/>
          </a:bodyPr>
          <a:lstStyle/>
          <a:p>
            <a:r>
              <a:rPr lang="en-US" sz="2800" b="1"/>
              <a:t>Task 5</a:t>
            </a:r>
            <a:r>
              <a:rPr lang="en-US" sz="2800"/>
              <a:t>: Make an argument out of the meme</a:t>
            </a:r>
            <a:r>
              <a:rPr lang="en-US" sz="2800" b="1">
                <a:latin typeface="Calibri Light" panose="020F0302020204030204" pitchFamily="34" charset="0"/>
                <a:cs typeface="Calibri Light" panose="020F0302020204030204" pitchFamily="34" charset="0"/>
              </a:rPr>
              <a:t>.  </a:t>
            </a:r>
          </a:p>
        </p:txBody>
      </p:sp>
      <p:pic>
        <p:nvPicPr>
          <p:cNvPr id="4" name="Picture 3">
            <a:extLst>
              <a:ext uri="{FF2B5EF4-FFF2-40B4-BE49-F238E27FC236}">
                <a16:creationId xmlns:a16="http://schemas.microsoft.com/office/drawing/2014/main" id="{17E0302B-7D6E-CDA4-ED57-831C6066F3F2}"/>
              </a:ext>
            </a:extLst>
          </p:cNvPr>
          <p:cNvPicPr>
            <a:picLocks noChangeAspect="1"/>
          </p:cNvPicPr>
          <p:nvPr/>
        </p:nvPicPr>
        <p:blipFill>
          <a:blip r:embed="rId3"/>
          <a:stretch>
            <a:fillRect/>
          </a:stretch>
        </p:blipFill>
        <p:spPr>
          <a:xfrm>
            <a:off x="1557848" y="1102937"/>
            <a:ext cx="4119439" cy="4974633"/>
          </a:xfrm>
          <a:prstGeom prst="rect">
            <a:avLst/>
          </a:prstGeom>
        </p:spPr>
      </p:pic>
    </p:spTree>
    <p:extLst>
      <p:ext uri="{BB962C8B-B14F-4D97-AF65-F5344CB8AC3E}">
        <p14:creationId xmlns:p14="http://schemas.microsoft.com/office/powerpoint/2010/main" val="365587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78"/>
          <p:cNvSpPr txBox="1">
            <a:spLocks noGrp="1"/>
          </p:cNvSpPr>
          <p:nvPr>
            <p:ph type="title"/>
          </p:nvPr>
        </p:nvSpPr>
        <p:spPr>
          <a:xfrm>
            <a:off x="2121408" y="0"/>
            <a:ext cx="8229600" cy="533400"/>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sz="3200"/>
              <a:t>Real-life Example 4</a:t>
            </a:r>
            <a:endParaRPr/>
          </a:p>
        </p:txBody>
      </p:sp>
      <p:sp>
        <p:nvSpPr>
          <p:cNvPr id="942" name="Google Shape;942;p78"/>
          <p:cNvSpPr txBox="1"/>
          <p:nvPr/>
        </p:nvSpPr>
        <p:spPr>
          <a:xfrm>
            <a:off x="1981200" y="6399129"/>
            <a:ext cx="8229600" cy="472440"/>
          </a:xfrm>
          <a:prstGeom prst="rect">
            <a:avLst/>
          </a:prstGeom>
          <a:noFill/>
          <a:ln>
            <a:noFill/>
          </a:ln>
        </p:spPr>
        <p:txBody>
          <a:bodyPr spcFirstLastPara="1" wrap="square" lIns="91425" tIns="45700" rIns="91425" bIns="45700" anchor="t" anchorCtr="0">
            <a:noAutofit/>
          </a:bodyPr>
          <a:lstStyle/>
          <a:p>
            <a:pPr>
              <a:buClr>
                <a:schemeClr val="folHlink"/>
              </a:buClr>
              <a:buSzPts val="2400"/>
            </a:pPr>
            <a:r>
              <a:rPr lang="en-US">
                <a:solidFill>
                  <a:schemeClr val="dk1"/>
                </a:solidFill>
                <a:latin typeface="Times New Roman"/>
                <a:ea typeface="Arial"/>
                <a:cs typeface="Arial"/>
                <a:sym typeface="Arial"/>
              </a:rPr>
              <a:t>Source:</a:t>
            </a:r>
            <a:r>
              <a:rPr lang="en-US">
                <a:solidFill>
                  <a:schemeClr val="dk1"/>
                </a:solidFill>
                <a:latin typeface="Times New Roman"/>
              </a:rPr>
              <a:t> </a:t>
            </a:r>
            <a:r>
              <a:rPr lang="en-US" i="1">
                <a:latin typeface="Times New Roman"/>
              </a:rPr>
              <a:t>https://</a:t>
            </a:r>
            <a:r>
              <a:rPr lang="en-US" i="1" err="1">
                <a:latin typeface="Times New Roman"/>
              </a:rPr>
              <a:t>www.youtube.com</a:t>
            </a:r>
            <a:r>
              <a:rPr lang="en-US" i="1">
                <a:latin typeface="Times New Roman"/>
              </a:rPr>
              <a:t>/</a:t>
            </a:r>
            <a:r>
              <a:rPr lang="en-US" i="1" err="1">
                <a:latin typeface="Times New Roman"/>
              </a:rPr>
              <a:t>watch?v</a:t>
            </a:r>
            <a:r>
              <a:rPr lang="en-US" i="1">
                <a:latin typeface="Times New Roman"/>
              </a:rPr>
              <a:t>=</a:t>
            </a:r>
            <a:r>
              <a:rPr lang="en-US" i="1" err="1">
                <a:latin typeface="Times New Roman"/>
              </a:rPr>
              <a:t>rzUpGAmhgPc</a:t>
            </a:r>
            <a:endParaRPr lang="en-US" i="1">
              <a:latin typeface="Times New Roman"/>
            </a:endParaRPr>
          </a:p>
        </p:txBody>
      </p:sp>
      <p:sp>
        <p:nvSpPr>
          <p:cNvPr id="943" name="Google Shape;943;p78"/>
          <p:cNvSpPr txBox="1"/>
          <p:nvPr/>
        </p:nvSpPr>
        <p:spPr>
          <a:xfrm>
            <a:off x="1981200" y="3552646"/>
            <a:ext cx="8229600" cy="1371600"/>
          </a:xfrm>
          <a:prstGeom prst="rect">
            <a:avLst/>
          </a:prstGeom>
          <a:noFill/>
          <a:ln>
            <a:noFill/>
          </a:ln>
        </p:spPr>
        <p:txBody>
          <a:bodyPr spcFirstLastPara="1" wrap="square" lIns="91425" tIns="45700" rIns="91425" bIns="45700" anchor="t" anchorCtr="0">
            <a:noAutofit/>
          </a:bodyPr>
          <a:lstStyle/>
          <a:p>
            <a:pPr algn="just"/>
            <a:r>
              <a:rPr lang="en-US" sz="2300" b="1">
                <a:solidFill>
                  <a:schemeClr val="dk1"/>
                </a:solidFill>
                <a:latin typeface="Times New Roman"/>
                <a:cs typeface="Times New Roman"/>
              </a:rPr>
              <a:t>(1) Missing logical correctness</a:t>
            </a:r>
          </a:p>
          <a:p>
            <a:pPr algn="just">
              <a:buSzPts val="2400"/>
            </a:pPr>
            <a:r>
              <a:rPr lang="en-US" sz="2300" b="1">
                <a:solidFill>
                  <a:schemeClr val="dk1"/>
                </a:solidFill>
                <a:latin typeface="Times New Roman"/>
                <a:cs typeface="Times New Roman"/>
                <a:sym typeface="Arial"/>
              </a:rPr>
              <a:t>Brief explanation:</a:t>
            </a:r>
            <a:r>
              <a:rPr lang="en-US" sz="2300" b="1">
                <a:solidFill>
                  <a:schemeClr val="dk1"/>
                </a:solidFill>
                <a:latin typeface="Times New Roman"/>
                <a:cs typeface="Times New Roman"/>
              </a:rPr>
              <a:t> Typically, she should </a:t>
            </a:r>
            <a:r>
              <a:rPr lang="en-US" sz="2150">
                <a:solidFill>
                  <a:schemeClr val="dk1"/>
                </a:solidFill>
                <a:latin typeface="Times New Roman"/>
              </a:rPr>
              <a:t>have apologized to his boyfriend because it was her fault. However, in this case, she wanted his boyfriend to admit his mistake through no fault of his own.</a:t>
            </a:r>
            <a:endParaRPr lang="en-US" sz="2150">
              <a:solidFill>
                <a:schemeClr val="dk1"/>
              </a:solidFill>
            </a:endParaRPr>
          </a:p>
        </p:txBody>
      </p:sp>
      <p:pic>
        <p:nvPicPr>
          <p:cNvPr id="6" name="Picture 6">
            <a:extLst>
              <a:ext uri="{FF2B5EF4-FFF2-40B4-BE49-F238E27FC236}">
                <a16:creationId xmlns:a16="http://schemas.microsoft.com/office/drawing/2014/main" id="{BDF291DC-4F4E-6EA1-CA4B-0EB026BB5CE9}"/>
              </a:ext>
            </a:extLst>
          </p:cNvPr>
          <p:cNvPicPr>
            <a:picLocks noChangeAspect="1"/>
          </p:cNvPicPr>
          <p:nvPr/>
        </p:nvPicPr>
        <p:blipFill>
          <a:blip r:embed="rId3"/>
          <a:stretch>
            <a:fillRect/>
          </a:stretch>
        </p:blipFill>
        <p:spPr>
          <a:xfrm>
            <a:off x="3430438" y="529626"/>
            <a:ext cx="5604294" cy="3023918"/>
          </a:xfrm>
          <a:prstGeom prst="rect">
            <a:avLst/>
          </a:prstGeom>
        </p:spPr>
      </p:pic>
      <p:sp>
        <p:nvSpPr>
          <p:cNvPr id="7" name="Google Shape;943;p78">
            <a:extLst>
              <a:ext uri="{FF2B5EF4-FFF2-40B4-BE49-F238E27FC236}">
                <a16:creationId xmlns:a16="http://schemas.microsoft.com/office/drawing/2014/main" id="{9F23C3CD-578B-E405-E786-A76355C4BE95}"/>
              </a:ext>
            </a:extLst>
          </p:cNvPr>
          <p:cNvSpPr txBox="1"/>
          <p:nvPr/>
        </p:nvSpPr>
        <p:spPr>
          <a:xfrm>
            <a:off x="1981200" y="4990381"/>
            <a:ext cx="8315864" cy="1371600"/>
          </a:xfrm>
          <a:prstGeom prst="rect">
            <a:avLst/>
          </a:prstGeom>
          <a:noFill/>
          <a:ln>
            <a:noFill/>
          </a:ln>
        </p:spPr>
        <p:txBody>
          <a:bodyPr spcFirstLastPara="1" wrap="square" lIns="91425" tIns="45700" rIns="91425" bIns="45700" anchor="t" anchorCtr="0">
            <a:noAutofit/>
          </a:bodyPr>
          <a:lstStyle/>
          <a:p>
            <a:pPr algn="just"/>
            <a:r>
              <a:rPr lang="en-US" sz="2300" b="1">
                <a:solidFill>
                  <a:schemeClr val="dk1"/>
                </a:solidFill>
                <a:latin typeface="Times New Roman"/>
                <a:cs typeface="Times New Roman"/>
              </a:rPr>
              <a:t>(2) Self-interested thinking (Egocentrism)</a:t>
            </a:r>
            <a:endParaRPr lang="en-US" sz="2300" b="1">
              <a:solidFill>
                <a:schemeClr val="dk1"/>
              </a:solidFill>
            </a:endParaRPr>
          </a:p>
          <a:p>
            <a:pPr algn="just">
              <a:buSzPts val="2400"/>
            </a:pPr>
            <a:r>
              <a:rPr lang="en-US" sz="2150" b="1">
                <a:solidFill>
                  <a:schemeClr val="dk1"/>
                </a:solidFill>
                <a:latin typeface="Times New Roman"/>
                <a:ea typeface="Arial"/>
                <a:cs typeface="Arial"/>
                <a:sym typeface="Arial"/>
              </a:rPr>
              <a:t>Brief explanation:</a:t>
            </a:r>
            <a:r>
              <a:rPr lang="en-US" sz="2150" b="1">
                <a:solidFill>
                  <a:schemeClr val="dk1"/>
                </a:solidFill>
              </a:rPr>
              <a:t> </a:t>
            </a:r>
            <a:r>
              <a:rPr lang="en-US" sz="2150">
                <a:latin typeface="Times New Roman"/>
              </a:rPr>
              <a:t>Although she was the one who made the mistake, she not only refused to accept responsibility for it but also insisted on being the one to receive an apology.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B01F31-7DE6-5333-5431-5505200EA41A}"/>
              </a:ext>
            </a:extLst>
          </p:cNvPr>
          <p:cNvSpPr txBox="1"/>
          <p:nvPr/>
        </p:nvSpPr>
        <p:spPr>
          <a:xfrm>
            <a:off x="589935" y="261956"/>
            <a:ext cx="11111580" cy="523220"/>
          </a:xfrm>
          <a:prstGeom prst="rect">
            <a:avLst/>
          </a:prstGeom>
          <a:noFill/>
        </p:spPr>
        <p:txBody>
          <a:bodyPr wrap="square" rtlCol="0">
            <a:spAutoFit/>
          </a:bodyPr>
          <a:lstStyle/>
          <a:p>
            <a:r>
              <a:rPr lang="en-US" sz="2800" b="1"/>
              <a:t>Task 5</a:t>
            </a:r>
            <a:r>
              <a:rPr lang="en-US" sz="2800"/>
              <a:t>: Make an argument out of your meme</a:t>
            </a:r>
            <a:r>
              <a:rPr lang="en-US" sz="2800" b="1">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734982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DFC5-2D30-3670-F79D-B82394DEAEFC}"/>
              </a:ext>
            </a:extLst>
          </p:cNvPr>
          <p:cNvSpPr>
            <a:spLocks noGrp="1"/>
          </p:cNvSpPr>
          <p:nvPr>
            <p:ph type="title"/>
          </p:nvPr>
        </p:nvSpPr>
        <p:spPr>
          <a:xfrm>
            <a:off x="838200" y="58558"/>
            <a:ext cx="10515600" cy="1325563"/>
          </a:xfrm>
        </p:spPr>
        <p:txBody>
          <a:bodyPr>
            <a:normAutofit/>
          </a:bodyPr>
          <a:lstStyle/>
          <a:p>
            <a:pPr algn="ctr"/>
            <a:r>
              <a:rPr lang="en-US" sz="3600" b="1"/>
              <a:t>Attendance check – Week 2</a:t>
            </a:r>
            <a:r>
              <a:rPr lang="vi-VN" sz="3600" b="1"/>
              <a:t> (3 minutes)</a:t>
            </a:r>
            <a:r>
              <a:rPr lang="en-US" sz="3600" b="1"/>
              <a:t> </a:t>
            </a:r>
          </a:p>
        </p:txBody>
      </p:sp>
      <p:pic>
        <p:nvPicPr>
          <p:cNvPr id="2050" name="Picture 2">
            <a:extLst>
              <a:ext uri="{FF2B5EF4-FFF2-40B4-BE49-F238E27FC236}">
                <a16:creationId xmlns:a16="http://schemas.microsoft.com/office/drawing/2014/main" id="{12F7E1C7-F52A-63D2-9EFA-3093E6BDB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1116" y="1310326"/>
            <a:ext cx="3909289" cy="390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97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079" y="1823544"/>
            <a:ext cx="2713841" cy="26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406400" y="158595"/>
            <a:ext cx="11370000" cy="5933372"/>
          </a:xfrm>
          <a:prstGeom prst="rect">
            <a:avLst/>
          </a:prstGeom>
        </p:spPr>
        <p:txBody>
          <a:bodyPr spcFirstLastPara="1" vert="horz" wrap="square" lIns="121900" tIns="121900" rIns="121900" bIns="121900" rtlCol="0" anchor="t" anchorCtr="0">
            <a:noAutofit/>
          </a:bodyPr>
          <a:lstStyle/>
          <a:p>
            <a:pPr marL="0" indent="0">
              <a:lnSpc>
                <a:spcPct val="105000"/>
              </a:lnSpc>
              <a:buSzPts val="1018"/>
              <a:buNone/>
            </a:pPr>
            <a:r>
              <a:rPr lang="vi" sz="2133" b="1">
                <a:latin typeface="Times New Roman"/>
                <a:ea typeface="Times New Roman"/>
                <a:cs typeface="Times New Roman"/>
                <a:sym typeface="Times New Roman"/>
              </a:rPr>
              <a:t>Real life example 1:</a:t>
            </a:r>
            <a:endParaRPr sz="2133" b="1">
              <a:latin typeface="Times New Roman"/>
              <a:ea typeface="Times New Roman"/>
              <a:cs typeface="Times New Roman"/>
              <a:sym typeface="Times New Roman"/>
            </a:endParaRPr>
          </a:p>
          <a:p>
            <a:pPr marL="0" indent="0">
              <a:lnSpc>
                <a:spcPct val="105000"/>
              </a:lnSpc>
              <a:spcBef>
                <a:spcPts val="1600"/>
              </a:spcBef>
              <a:buSzPts val="1018"/>
              <a:buNone/>
            </a:pPr>
            <a:r>
              <a:rPr lang="vi">
                <a:solidFill>
                  <a:schemeClr val="dk1"/>
                </a:solidFill>
                <a:latin typeface="Times New Roman"/>
                <a:ea typeface="Times New Roman"/>
                <a:cs typeface="Times New Roman"/>
                <a:sym typeface="Times New Roman"/>
              </a:rPr>
              <a:t>Về trường hợp ông Nguyễn Xuân Anh, cựu Ủy viên Trung ương Đảng, cựu Bí thư Thành ủy, cựu Chủ tịch HĐND thành phố Đà Nẵng nhiệm kỳ 2016-2021. Khi mới nhậm chức lãnh đạo cao nhất thành phố Đà Nẵng, ông Nguyễn Xuân Anh đã có những phát ngôn làm nức lòng nhiều CB, ĐV, nhân dân địa phương và thu hút sự quan tâm của dư luận xã hội, như:</a:t>
            </a:r>
            <a:r>
              <a:rPr lang="vi" i="1" u="sng">
                <a:solidFill>
                  <a:schemeClr val="dk1"/>
                </a:solidFill>
                <a:latin typeface="Times New Roman"/>
                <a:ea typeface="Times New Roman"/>
                <a:cs typeface="Times New Roman"/>
                <a:sym typeface="Times New Roman"/>
              </a:rPr>
              <a:t> “Không có quyền lực ngoài pháp luật”</a:t>
            </a:r>
            <a:r>
              <a:rPr lang="vi">
                <a:solidFill>
                  <a:schemeClr val="dk1"/>
                </a:solidFill>
                <a:latin typeface="Times New Roman"/>
                <a:ea typeface="Times New Roman"/>
                <a:cs typeface="Times New Roman"/>
                <a:sym typeface="Times New Roman"/>
              </a:rPr>
              <a:t> thế nhưng ông lại </a:t>
            </a:r>
            <a:r>
              <a:rPr lang="vi" i="1" u="sng">
                <a:solidFill>
                  <a:schemeClr val="dk1"/>
                </a:solidFill>
                <a:latin typeface="Times New Roman"/>
                <a:ea typeface="Times New Roman"/>
                <a:cs typeface="Times New Roman"/>
                <a:sym typeface="Times New Roman"/>
              </a:rPr>
              <a:t>vi phạm nguyên tắc tập trung dân chủ và các quy định của Đảng, Nhà nước về công tác cán bộ; chủ trì xem xét, quyết định một số nhân sự có biểu hiện áp đặt; trực tiếp chỉ đạo nhiều công việc cụ thể của chính quyền</a:t>
            </a:r>
            <a:r>
              <a:rPr lang="vi" i="1">
                <a:solidFill>
                  <a:schemeClr val="dk1"/>
                </a:solidFill>
                <a:latin typeface="Times New Roman"/>
                <a:ea typeface="Times New Roman"/>
                <a:cs typeface="Times New Roman"/>
                <a:sym typeface="Times New Roman"/>
              </a:rPr>
              <a:t>.</a:t>
            </a:r>
          </a:p>
          <a:p>
            <a:pPr marL="0" indent="0">
              <a:lnSpc>
                <a:spcPct val="105000"/>
              </a:lnSpc>
              <a:buSzPts val="1018"/>
              <a:buNone/>
            </a:pPr>
            <a:r>
              <a:rPr lang="vi">
                <a:latin typeface="Times New Roman"/>
                <a:ea typeface="Times New Roman"/>
                <a:cs typeface="Times New Roman"/>
                <a:sym typeface="Times New Roman"/>
              </a:rPr>
              <a:t>⇒</a:t>
            </a:r>
            <a:r>
              <a:rPr lang="en-US">
                <a:latin typeface="Times New Roman"/>
                <a:ea typeface="Times New Roman"/>
                <a:cs typeface="Times New Roman"/>
                <a:sym typeface="Times New Roman"/>
              </a:rPr>
              <a:t> </a:t>
            </a:r>
            <a:r>
              <a:rPr lang="en-US" b="1">
                <a:solidFill>
                  <a:schemeClr val="dk1"/>
                </a:solidFill>
                <a:latin typeface="Times New Roman"/>
                <a:cs typeface="Times New Roman"/>
                <a:sym typeface="Times New Roman"/>
              </a:rPr>
              <a:t>Practical in</a:t>
            </a:r>
            <a:r>
              <a:rPr lang="vi" b="1">
                <a:solidFill>
                  <a:schemeClr val="dk1"/>
                </a:solidFill>
                <a:latin typeface="Times New Roman"/>
                <a:cs typeface="Times New Roman"/>
                <a:sym typeface="Times New Roman"/>
              </a:rPr>
              <a:t>consistency</a:t>
            </a:r>
            <a:endParaRPr b="1">
              <a:solidFill>
                <a:schemeClr val="dk1"/>
              </a:solidFill>
              <a:latin typeface="Times New Roman"/>
              <a:cs typeface="Times New Roman"/>
              <a:sym typeface="Times New Roman"/>
            </a:endParaRPr>
          </a:p>
          <a:p>
            <a:pPr marL="0" indent="0">
              <a:lnSpc>
                <a:spcPct val="105000"/>
              </a:lnSpc>
              <a:spcBef>
                <a:spcPts val="1600"/>
              </a:spcBef>
              <a:buSzPts val="1018"/>
              <a:buNone/>
            </a:pPr>
            <a:r>
              <a:rPr lang="vi">
                <a:latin typeface="Times New Roman"/>
                <a:ea typeface="Times New Roman"/>
                <a:cs typeface="Times New Roman"/>
                <a:sym typeface="Times New Roman"/>
              </a:rPr>
              <a:t>Brief explanation: </a:t>
            </a:r>
            <a:r>
              <a:rPr lang="vi">
                <a:solidFill>
                  <a:schemeClr val="dk1"/>
                </a:solidFill>
                <a:latin typeface="Times New Roman"/>
                <a:ea typeface="Times New Roman"/>
                <a:cs typeface="Times New Roman"/>
                <a:sym typeface="Times New Roman"/>
              </a:rPr>
              <a:t>In two different periods, what he said and what he did are not consistent.</a:t>
            </a:r>
            <a:endParaRPr sz="1867">
              <a:solidFill>
                <a:schemeClr val="dk1"/>
              </a:solidFill>
              <a:latin typeface="Times New Roman"/>
              <a:ea typeface="Times New Roman"/>
              <a:cs typeface="Times New Roman"/>
              <a:sym typeface="Times New Roman"/>
            </a:endParaRPr>
          </a:p>
          <a:p>
            <a:pPr marL="0" indent="0">
              <a:lnSpc>
                <a:spcPct val="105000"/>
              </a:lnSpc>
              <a:spcBef>
                <a:spcPts val="1600"/>
              </a:spcBef>
              <a:buSzPts val="1018"/>
              <a:buNone/>
            </a:pPr>
            <a:r>
              <a:rPr lang="vi" sz="1467">
                <a:latin typeface="Times New Roman"/>
                <a:ea typeface="Times New Roman"/>
                <a:cs typeface="Times New Roman"/>
                <a:sym typeface="Times New Roman"/>
              </a:rPr>
              <a:t>Source: </a:t>
            </a:r>
            <a:r>
              <a:rPr lang="vi" sz="1467"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https://www.qdnd.vn/phong-chong-tu-dien-bien-tu-chuyen-hoa/noi-khong-di-doi-voi-lam-benh-trong-can-giai-nguy-chua-gap-617783</a:t>
            </a:r>
            <a:endParaRPr sz="1467">
              <a:latin typeface="Times New Roman"/>
              <a:ea typeface="Times New Roman"/>
              <a:cs typeface="Times New Roman"/>
              <a:sym typeface="Times New Roman"/>
            </a:endParaRPr>
          </a:p>
          <a:p>
            <a:pPr marL="0" indent="0">
              <a:lnSpc>
                <a:spcPct val="105000"/>
              </a:lnSpc>
              <a:spcBef>
                <a:spcPts val="1600"/>
              </a:spcBef>
              <a:buSzPts val="1018"/>
              <a:buNone/>
            </a:pPr>
            <a:r>
              <a:rPr lang="vi" sz="1467" u="sng">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https://tuoitre.vn/4-vi-pham-nghiem-trong-cua-bi-thu-nguyen-xuan-anh-20170919080555981.htm</a:t>
            </a:r>
            <a:endParaRPr sz="1467">
              <a:solidFill>
                <a:schemeClr val="dk1"/>
              </a:solidFill>
              <a:latin typeface="Times New Roman"/>
              <a:ea typeface="Times New Roman"/>
              <a:cs typeface="Times New Roman"/>
              <a:sym typeface="Times New Roman"/>
            </a:endParaRPr>
          </a:p>
          <a:p>
            <a:pPr marL="0" indent="0">
              <a:lnSpc>
                <a:spcPct val="105000"/>
              </a:lnSpc>
              <a:spcBef>
                <a:spcPts val="1600"/>
              </a:spcBef>
              <a:buClr>
                <a:schemeClr val="dk1"/>
              </a:buClr>
              <a:buSzPts val="1018"/>
              <a:buNone/>
            </a:pPr>
            <a:endParaRPr sz="1867">
              <a:solidFill>
                <a:schemeClr val="dk1"/>
              </a:solidFill>
              <a:latin typeface="Times New Roman"/>
              <a:ea typeface="Times New Roman"/>
              <a:cs typeface="Times New Roman"/>
              <a:sym typeface="Times New Roman"/>
            </a:endParaRPr>
          </a:p>
          <a:p>
            <a:pPr marL="0" indent="0">
              <a:lnSpc>
                <a:spcPct val="105000"/>
              </a:lnSpc>
              <a:spcAft>
                <a:spcPts val="1600"/>
              </a:spcAft>
              <a:buSzPts val="1018"/>
              <a:buNone/>
            </a:pPr>
            <a:endParaRPr sz="1867">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pPr>
              <a:buSzPts val="990"/>
            </a:pPr>
            <a:r>
              <a:rPr lang="vi" sz="2133" b="1"/>
              <a:t>Real life example 3: </a:t>
            </a:r>
            <a:endParaRPr sz="2133" b="1"/>
          </a:p>
        </p:txBody>
      </p:sp>
      <p:sp>
        <p:nvSpPr>
          <p:cNvPr id="70" name="Google Shape;70;p16"/>
          <p:cNvSpPr txBox="1">
            <a:spLocks noGrp="1"/>
          </p:cNvSpPr>
          <p:nvPr>
            <p:ph type="body" idx="1"/>
          </p:nvPr>
        </p:nvSpPr>
        <p:spPr>
          <a:xfrm>
            <a:off x="415600" y="1536633"/>
            <a:ext cx="53332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sp>
        <p:nvSpPr>
          <p:cNvPr id="71" name="Google Shape;71;p16"/>
          <p:cNvSpPr txBox="1">
            <a:spLocks noGrp="1"/>
          </p:cNvSpPr>
          <p:nvPr>
            <p:ph type="body" idx="2"/>
          </p:nvPr>
        </p:nvSpPr>
        <p:spPr>
          <a:xfrm>
            <a:off x="6443200" y="1536633"/>
            <a:ext cx="5333200" cy="4555200"/>
          </a:xfrm>
          <a:prstGeom prst="rect">
            <a:avLst/>
          </a:prstGeom>
        </p:spPr>
        <p:txBody>
          <a:bodyPr spcFirstLastPara="1" vert="horz" wrap="square" lIns="121900" tIns="121900" rIns="121900" bIns="121900" rtlCol="0" anchor="t" anchorCtr="0">
            <a:normAutofit/>
          </a:bodyPr>
          <a:lstStyle/>
          <a:p>
            <a:pPr marL="0" indent="0">
              <a:buNone/>
            </a:pPr>
            <a:r>
              <a:rPr lang="vi"/>
              <a:t>=&gt; Missing practical consistency</a:t>
            </a:r>
            <a:endParaRPr/>
          </a:p>
          <a:p>
            <a:pPr marL="0" indent="0">
              <a:spcBef>
                <a:spcPts val="1600"/>
              </a:spcBef>
              <a:buNone/>
            </a:pPr>
            <a:r>
              <a:rPr lang="vi"/>
              <a:t>Briefly explanation: The chairman of Hai Phong football club’s commitment is opposite to the fact that the fan had fire flares.</a:t>
            </a:r>
            <a:endParaRPr/>
          </a:p>
          <a:p>
            <a:pPr marL="0" indent="0">
              <a:spcBef>
                <a:spcPts val="1600"/>
              </a:spcBef>
              <a:buNone/>
            </a:pPr>
            <a:r>
              <a:rPr lang="vi"/>
              <a:t>Sources: </a:t>
            </a:r>
            <a:r>
              <a:rPr lang="vi" sz="1467" u="sng">
                <a:solidFill>
                  <a:schemeClr val="hlink"/>
                </a:solidFill>
                <a:hlinkClick r:id="rId3"/>
              </a:rPr>
              <a:t>Chủ tịch CLB Hải Phòng xin vé cho CĐV, cam kết không đốt pháo sáng | Báo Dân trí (dantri.com.vn)</a:t>
            </a:r>
            <a:endParaRPr/>
          </a:p>
          <a:p>
            <a:pPr marL="0" indent="0">
              <a:spcBef>
                <a:spcPts val="1600"/>
              </a:spcBef>
              <a:spcAft>
                <a:spcPts val="1600"/>
              </a:spcAft>
              <a:buNone/>
            </a:pPr>
            <a:r>
              <a:rPr lang="vi"/>
              <a:t>               </a:t>
            </a:r>
            <a:r>
              <a:rPr lang="vi" sz="1467" u="sng">
                <a:solidFill>
                  <a:schemeClr val="hlink"/>
                </a:solidFill>
                <a:hlinkClick r:id="rId4"/>
              </a:rPr>
              <a:t>CĐV Hải Phòng đốt pháo sáng trên sân Hàng Đẫy - Tuổi Trẻ Online (tuoitre.vn)</a:t>
            </a:r>
            <a:endParaRPr/>
          </a:p>
        </p:txBody>
      </p:sp>
      <p:pic>
        <p:nvPicPr>
          <p:cNvPr id="72" name="Google Shape;72;p16"/>
          <p:cNvPicPr preferRelativeResize="0"/>
          <p:nvPr/>
        </p:nvPicPr>
        <p:blipFill>
          <a:blip r:embed="rId5">
            <a:alphaModFix/>
          </a:blip>
          <a:stretch>
            <a:fillRect/>
          </a:stretch>
        </p:blipFill>
        <p:spPr>
          <a:xfrm>
            <a:off x="333934" y="1536634"/>
            <a:ext cx="6109268" cy="4555197"/>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72</Slides>
  <Notes>33</Notes>
  <HiddenSlides>0</HiddenSlide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Review of Chapter 1</vt:lpstr>
      <vt:lpstr>ASSIGNMENT</vt:lpstr>
      <vt:lpstr>Real-life Example 1</vt:lpstr>
      <vt:lpstr>Real-life Example 5</vt:lpstr>
      <vt:lpstr>Real-life Example 5</vt:lpstr>
      <vt:lpstr>Real-life Example 2</vt:lpstr>
      <vt:lpstr>Real-life Example 4</vt:lpstr>
      <vt:lpstr>PowerPoint Presentation</vt:lpstr>
      <vt:lpstr>Real life example 3: </vt:lpstr>
      <vt:lpstr>Real life example 4:</vt:lpstr>
      <vt:lpstr>PowerPoint Presentation</vt:lpstr>
      <vt:lpstr>CONTENTS</vt:lpstr>
      <vt:lpstr>PowerPoint Presentation</vt:lpstr>
      <vt:lpstr>PowerPoint Presentation</vt:lpstr>
      <vt:lpstr>PowerPoint Presentation</vt:lpstr>
      <vt:lpstr>PowerPoint Presentation</vt:lpstr>
      <vt:lpstr>2. NON-STATEMENTS</vt:lpstr>
      <vt:lpstr>Task 1: Statements or non-statements?</vt:lpstr>
      <vt:lpstr>Be critical with nonstatement-looking sentences</vt:lpstr>
      <vt:lpstr>Be critical with nonstatement-looking sentences</vt:lpstr>
      <vt:lpstr>Only statements are used in arguments.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sample argument </vt:lpstr>
      <vt:lpstr>Assumption: the X-factor of an argument</vt:lpstr>
      <vt:lpstr>PowerPoint Presentation</vt:lpstr>
      <vt:lpstr>PowerPoint Presentation</vt:lpstr>
      <vt:lpstr>PowerPoint Presentation</vt:lpstr>
      <vt:lpstr>What is the Director’s assumption?</vt:lpstr>
      <vt:lpstr>PowerPoint Presentation</vt:lpstr>
      <vt:lpstr>Task 2: Find assumptions</vt:lpstr>
      <vt:lpstr>Identifying    premise indicators and conclusion indicators</vt:lpstr>
      <vt:lpstr>Now look at these arguments</vt:lpstr>
      <vt:lpstr>PREMISE INDICATORS</vt:lpstr>
      <vt:lpstr>Now look at these arguments</vt:lpstr>
      <vt:lpstr>CONCLUSION INDICATORS</vt:lpstr>
      <vt:lpstr>Now let’s look at this argument.</vt:lpstr>
      <vt:lpstr>PowerPoint Presentation</vt:lpstr>
      <vt:lpstr>PowerPoint Presentation</vt:lpstr>
      <vt:lpstr>4. WHAT IS NOT AN ARGUMENT?</vt:lpstr>
      <vt:lpstr>Let’s consider these texts.</vt:lpstr>
      <vt:lpstr>What is not an argument?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2: Find the premise/conclusion                 indicators and the assumption </vt:lpstr>
      <vt:lpstr>Task 3: Identify premise and conclusion indicators, an argument and a non-argument.</vt:lpstr>
      <vt:lpstr>PowerPoint Presentation</vt:lpstr>
      <vt:lpstr>PowerPoint Presentation</vt:lpstr>
      <vt:lpstr>PowerPoint Presentation</vt:lpstr>
      <vt:lpstr>Attendance check – Week 2 (3 minutes)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 Thi Dieu Ngoc</dc:creator>
  <cp:revision>3</cp:revision>
  <dcterms:created xsi:type="dcterms:W3CDTF">2021-09-04T03:51:56Z</dcterms:created>
  <dcterms:modified xsi:type="dcterms:W3CDTF">2024-03-07T13:42:03Z</dcterms:modified>
</cp:coreProperties>
</file>